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5"/>
  </p:notesMasterIdLst>
  <p:handoutMasterIdLst>
    <p:handoutMasterId r:id="rId36"/>
  </p:handoutMasterIdLst>
  <p:sldIdLst>
    <p:sldId id="257" r:id="rId2"/>
    <p:sldId id="263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9" r:id="rId16"/>
    <p:sldId id="283" r:id="rId17"/>
    <p:sldId id="282" r:id="rId18"/>
    <p:sldId id="280" r:id="rId19"/>
    <p:sldId id="281" r:id="rId20"/>
    <p:sldId id="284" r:id="rId21"/>
    <p:sldId id="286" r:id="rId22"/>
    <p:sldId id="288" r:id="rId23"/>
    <p:sldId id="295" r:id="rId24"/>
    <p:sldId id="292" r:id="rId25"/>
    <p:sldId id="293" r:id="rId26"/>
    <p:sldId id="294" r:id="rId27"/>
    <p:sldId id="296" r:id="rId28"/>
    <p:sldId id="274" r:id="rId29"/>
    <p:sldId id="275" r:id="rId30"/>
    <p:sldId id="276" r:id="rId31"/>
    <p:sldId id="277" r:id="rId32"/>
    <p:sldId id="278" r:id="rId33"/>
    <p:sldId id="287" r:id="rId3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6A26125-C71F-4794-A0A8-BB922449FF54}">
          <p14:sldIdLst>
            <p14:sldId id="257"/>
          </p14:sldIdLst>
        </p14:section>
        <p14:section name="Network Scheme" id="{581FA228-BA4E-4B5E-B5CD-1FC2789FFFD8}">
          <p14:sldIdLst>
            <p14:sldId id="263"/>
          </p14:sldIdLst>
        </p14:section>
        <p14:section name="Presentation of  VM's" id="{AEBDF7AC-AB8C-4ABD-AF4A-09470AFD6BA9}">
          <p14:sldIdLst>
            <p14:sldId id="261"/>
            <p14:sldId id="262"/>
            <p14:sldId id="264"/>
            <p14:sldId id="265"/>
            <p14:sldId id="266"/>
          </p14:sldIdLst>
        </p14:section>
        <p14:section name="Config DHCP" id="{585B3735-AD8C-466D-A1EC-4370D221E678}">
          <p14:sldIdLst>
            <p14:sldId id="267"/>
            <p14:sldId id="268"/>
            <p14:sldId id="269"/>
          </p14:sldIdLst>
        </p14:section>
        <p14:section name="DHCP" id="{FD3BE37E-7FD4-4D67-999B-EBD2F04832AE}">
          <p14:sldIdLst>
            <p14:sldId id="271"/>
            <p14:sldId id="270"/>
            <p14:sldId id="272"/>
            <p14:sldId id="273"/>
          </p14:sldIdLst>
        </p14:section>
        <p14:section name="Nginx Configuration, Php install" id="{DAF06E05-430E-4D30-933F-37AF3121AD44}">
          <p14:sldIdLst>
            <p14:sldId id="279"/>
            <p14:sldId id="283"/>
            <p14:sldId id="282"/>
            <p14:sldId id="280"/>
            <p14:sldId id="281"/>
            <p14:sldId id="284"/>
            <p14:sldId id="286"/>
            <p14:sldId id="288"/>
            <p14:sldId id="295"/>
            <p14:sldId id="292"/>
            <p14:sldId id="293"/>
            <p14:sldId id="294"/>
          </p14:sldIdLst>
        </p14:section>
        <p14:section name="PF.conf" id="{1C1ADE89-2DCA-4CCE-B2A4-24E71F8573F8}">
          <p14:sldIdLst>
            <p14:sldId id="296"/>
            <p14:sldId id="274"/>
            <p14:sldId id="275"/>
            <p14:sldId id="276"/>
            <p14:sldId id="277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5CC"/>
    <a:srgbClr val="0D974D"/>
    <a:srgbClr val="D9D9D9"/>
    <a:srgbClr val="34549C"/>
    <a:srgbClr val="F72525"/>
    <a:srgbClr val="C00000"/>
    <a:srgbClr val="E34E0B"/>
    <a:srgbClr val="3488A0"/>
    <a:srgbClr val="344529"/>
    <a:srgbClr val="2B3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41C455-0541-42CB-85F2-EF2EB726E407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9F4AB6-716B-4E95-AAD2-DB349D9AC9BA}" type="datetime1">
              <a:rPr lang="fr-FR" smtClean="0"/>
              <a:t>18/11/2020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5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4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76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9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16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4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40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0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1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 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20" name="Espace réservé de la dat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CE85D777-4067-4996-A541-2F9E3AC37A4F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DF39CE-1098-46D8-AAC8-66311A5B97F9}" type="datetime1">
              <a:rPr lang="fr-FR" smtClean="0"/>
              <a:t>18/11/2020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27FA13-B9D4-4A9A-BC88-7D2B43BF076C}" type="datetime1">
              <a:rPr lang="fr-FR" smtClean="0"/>
              <a:t>18/11/2020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31DD63-FF0B-49B0-81EB-173740D3252A}" type="datetime1">
              <a:rPr lang="fr-FR" smtClean="0"/>
              <a:t>18/11/2020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676900" y="6032526"/>
            <a:ext cx="838200" cy="365760"/>
          </a:xfrm>
        </p:spPr>
        <p:txBody>
          <a:bodyPr rtlCol="0"/>
          <a:lstStyle>
            <a:lvl1pPr>
              <a:defRPr sz="1800"/>
            </a:lvl1pPr>
          </a:lstStyle>
          <a:p>
            <a:fld id="{34B7E4EF-A1BD-40F4-AB7B-04F084DD991D}" type="slidenum">
              <a:rPr lang="en-US" smtClean="0"/>
              <a:pPr/>
              <a:t>‹N°›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 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6EFCB1C0-0343-4F8B-B167-73FE96770D7B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22CA50-6741-472F-8176-67AA23718F89}" type="datetime1">
              <a:rPr lang="fr-FR" smtClean="0"/>
              <a:t>18/11/2020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2F9B4-9F58-4108-BF17-F39240E79835}" type="datetime1">
              <a:rPr lang="fr-FR" smtClean="0"/>
              <a:t>18/11/2020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91EC77-4F3B-4BB1-BB25-A0F8371991BA}" type="datetime1">
              <a:rPr lang="fr-FR" smtClean="0"/>
              <a:t>18/11/2020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B8C2B7-C0E9-4400-9DBC-0012FF027578}" type="datetime1">
              <a:rPr lang="fr-FR" smtClean="0"/>
              <a:t>18/11/2020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995A1A90-AA0C-4DE5-979D-C983916F87A1}" type="datetime1">
              <a:rPr lang="fr-FR" smtClean="0"/>
              <a:t>18/11/2020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" dirty="0"/>
              <a:t>Cliquez sur l’icône pour ajouter une image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59E9CB02-0982-4A58-8F07-13F1CEEB564D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6AB53DC-EDA0-47AF-8DAF-97DDE7CB3A00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17/06/relationships/model3d" Target="../media/model3d3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17/06/relationships/model3d" Target="../media/model3d3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17/06/relationships/model3d" Target="../media/model3d5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17/06/relationships/model3d" Target="../media/model3d2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17/06/relationships/model3d" Target="../media/model3d3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86"/>
          <a:stretch/>
        </p:blipFill>
        <p:spPr>
          <a:xfrm>
            <a:off x="-36556" y="10"/>
            <a:ext cx="12228556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fr" sz="4400" dirty="0">
                <a:solidFill>
                  <a:schemeClr val="tx1"/>
                </a:solidFill>
                <a:latin typeface="HelveticaNeueLT Std Lt" panose="020B0403020202020204" pitchFamily="34" charset="0"/>
              </a:rPr>
              <a:t>You shall not pass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7638" y="4293270"/>
            <a:ext cx="1674012" cy="559656"/>
          </a:xfrm>
        </p:spPr>
        <p:txBody>
          <a:bodyPr rtlCol="0">
            <a:normAutofit fontScale="77500" lnSpcReduction="20000"/>
          </a:bodyPr>
          <a:lstStyle/>
          <a:p>
            <a:pPr algn="l" rtl="0"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  <a:latin typeface="HelveticaNeueLT Std Lt" panose="020B0403020202020204" pitchFamily="34" charset="0"/>
              </a:rPr>
              <a:t>John BATAGNE</a:t>
            </a:r>
          </a:p>
          <a:p>
            <a:pPr algn="l" rtl="0"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  <a:latin typeface="HelveticaNeueLT Std Lt" panose="020B0403020202020204" pitchFamily="34" charset="0"/>
              </a:rPr>
              <a:t>Jimmy MARTEL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Serveur">
                <a:extLst>
                  <a:ext uri="{FF2B5EF4-FFF2-40B4-BE49-F238E27FC236}">
                    <a16:creationId xmlns:a16="http://schemas.microsoft.com/office/drawing/2014/main" id="{6DFBC780-298D-437E-92A6-AA2ADD1DB1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3927202"/>
                  </p:ext>
                </p:extLst>
              </p:nvPr>
            </p:nvGraphicFramePr>
            <p:xfrm>
              <a:off x="1076020" y="461761"/>
              <a:ext cx="3018628" cy="54182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18628" cy="541829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212879" ay="1420630" az="855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32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Serveur">
                <a:extLst>
                  <a:ext uri="{FF2B5EF4-FFF2-40B4-BE49-F238E27FC236}">
                    <a16:creationId xmlns:a16="http://schemas.microsoft.com/office/drawing/2014/main" id="{6DFBC780-298D-437E-92A6-AA2ADD1DB1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020" y="461761"/>
                <a:ext cx="3018628" cy="541829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1D1F994-9480-4BCD-969F-A0344A86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</a:t>
            </a:r>
            <a:r>
              <a:rPr lang="fr-FR" sz="20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mygate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file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A724CAC-1381-417C-86E8-7384F4468B56}"/>
              </a:ext>
            </a:extLst>
          </p:cNvPr>
          <p:cNvGrpSpPr/>
          <p:nvPr/>
        </p:nvGrpSpPr>
        <p:grpSpPr>
          <a:xfrm>
            <a:off x="3364230" y="3005024"/>
            <a:ext cx="5463540" cy="847952"/>
            <a:chOff x="2985134" y="2039594"/>
            <a:chExt cx="5463540" cy="847952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4C0D7F6-B078-4AAA-85F7-222C50D3C3F0}"/>
                </a:ext>
              </a:extLst>
            </p:cNvPr>
            <p:cNvSpPr txBox="1"/>
            <p:nvPr/>
          </p:nvSpPr>
          <p:spPr>
            <a:xfrm>
              <a:off x="2985134" y="2039594"/>
              <a:ext cx="138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/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etc</a:t>
              </a:r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/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mygate</a:t>
              </a:r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5264F6C-6E4E-4EDE-B681-7F73E2751A15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648"/>
            <a:stretch/>
          </p:blipFill>
          <p:spPr>
            <a:xfrm>
              <a:off x="2985134" y="2518214"/>
              <a:ext cx="5463540" cy="36933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 descr="Robot en forme de gorille">
                <a:extLst>
                  <a:ext uri="{FF2B5EF4-FFF2-40B4-BE49-F238E27FC236}">
                    <a16:creationId xmlns:a16="http://schemas.microsoft.com/office/drawing/2014/main" id="{5FCB047B-9461-49C3-841F-0342941ABD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3822525"/>
                  </p:ext>
                </p:extLst>
              </p:nvPr>
            </p:nvGraphicFramePr>
            <p:xfrm>
              <a:off x="9201531" y="355533"/>
              <a:ext cx="2733802" cy="15597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33802" cy="1559706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74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Robot en forme de gorille">
                <a:extLst>
                  <a:ext uri="{FF2B5EF4-FFF2-40B4-BE49-F238E27FC236}">
                    <a16:creationId xmlns:a16="http://schemas.microsoft.com/office/drawing/2014/main" id="{5FCB047B-9461-49C3-841F-0342941AB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1531" y="355533"/>
                <a:ext cx="2733802" cy="155970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46604DE-CAFB-4A23-95B7-DC8EA05A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54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4D37AD5-C1A3-415B-85CF-6A86802BB940}"/>
              </a:ext>
            </a:extLst>
          </p:cNvPr>
          <p:cNvCxnSpPr>
            <a:cxnSpLocks/>
            <a:stCxn id="18" idx="2"/>
            <a:endCxn id="27" idx="2"/>
          </p:cNvCxnSpPr>
          <p:nvPr/>
        </p:nvCxnSpPr>
        <p:spPr>
          <a:xfrm flipH="1">
            <a:off x="9363343" y="3043374"/>
            <a:ext cx="602949" cy="1193057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DHCP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C0D7F6-B078-4AAA-85F7-222C50D3C3F0}"/>
              </a:ext>
            </a:extLst>
          </p:cNvPr>
          <p:cNvSpPr txBox="1"/>
          <p:nvPr/>
        </p:nvSpPr>
        <p:spPr>
          <a:xfrm>
            <a:off x="579724" y="5089783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dhcpd.conf</a:t>
            </a:r>
            <a:endParaRPr lang="fr-F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9C6327D-398F-4CAD-A637-5A31B8FFA5DF}"/>
              </a:ext>
            </a:extLst>
          </p:cNvPr>
          <p:cNvPicPr/>
          <p:nvPr/>
        </p:nvPicPr>
        <p:blipFill rotWithShape="1">
          <a:blip r:embed="rId3"/>
          <a:srcRect t="4155" r="34072" b="67957"/>
          <a:stretch/>
        </p:blipFill>
        <p:spPr>
          <a:xfrm>
            <a:off x="579724" y="3308843"/>
            <a:ext cx="8685219" cy="17809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3DFBBE-8063-4A15-A7A7-887273CCA63B}"/>
              </a:ext>
            </a:extLst>
          </p:cNvPr>
          <p:cNvSpPr/>
          <p:nvPr/>
        </p:nvSpPr>
        <p:spPr>
          <a:xfrm>
            <a:off x="8343901" y="996724"/>
            <a:ext cx="3244782" cy="2046650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1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Administration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192.168.42.62/26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192.168.42.40/26 - 192.168.42.60/26</a:t>
            </a:r>
          </a:p>
        </p:txBody>
      </p:sp>
      <p:sp>
        <p:nvSpPr>
          <p:cNvPr id="27" name="Parenthèse fermante 26">
            <a:extLst>
              <a:ext uri="{FF2B5EF4-FFF2-40B4-BE49-F238E27FC236}">
                <a16:creationId xmlns:a16="http://schemas.microsoft.com/office/drawing/2014/main" id="{01014023-E3DB-4BC2-912C-2D89353618EF}"/>
              </a:ext>
            </a:extLst>
          </p:cNvPr>
          <p:cNvSpPr/>
          <p:nvPr/>
        </p:nvSpPr>
        <p:spPr>
          <a:xfrm>
            <a:off x="9264943" y="3500812"/>
            <a:ext cx="98400" cy="1471237"/>
          </a:xfrm>
          <a:prstGeom prst="rightBracket">
            <a:avLst/>
          </a:prstGeom>
          <a:ln>
            <a:solidFill>
              <a:srgbClr val="E34E0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 descr="Robot en forme de gorille">
                <a:extLst>
                  <a:ext uri="{FF2B5EF4-FFF2-40B4-BE49-F238E27FC236}">
                    <a16:creationId xmlns:a16="http://schemas.microsoft.com/office/drawing/2014/main" id="{B149C621-3D12-4612-AD86-3AA41752BC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7479390"/>
                  </p:ext>
                </p:extLst>
              </p:nvPr>
            </p:nvGraphicFramePr>
            <p:xfrm>
              <a:off x="2366392" y="1031375"/>
              <a:ext cx="2437065" cy="16374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37065" cy="1637403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-46483" ay="2148468" az="-271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74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Robot en forme de gorille">
                <a:extLst>
                  <a:ext uri="{FF2B5EF4-FFF2-40B4-BE49-F238E27FC236}">
                    <a16:creationId xmlns:a16="http://schemas.microsoft.com/office/drawing/2014/main" id="{B149C621-3D12-4612-AD86-3AA41752B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392" y="1031375"/>
                <a:ext cx="2437065" cy="163740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1987AAE-950C-4200-9F6F-215FE921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11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82919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DHCP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19636549-73CB-4405-90F0-501902AE1061}"/>
              </a:ext>
            </a:extLst>
          </p:cNvPr>
          <p:cNvPicPr/>
          <p:nvPr/>
        </p:nvPicPr>
        <p:blipFill rotWithShape="1">
          <a:blip r:embed="rId3"/>
          <a:srcRect t="30979" r="34072" b="21880"/>
          <a:stretch/>
        </p:blipFill>
        <p:spPr>
          <a:xfrm>
            <a:off x="579724" y="3308843"/>
            <a:ext cx="8685219" cy="3002353"/>
          </a:xfrm>
          <a:prstGeom prst="rect">
            <a:avLst/>
          </a:prstGeom>
        </p:spPr>
      </p:pic>
      <p:sp>
        <p:nvSpPr>
          <p:cNvPr id="2064" name="ZoneTexte 2063">
            <a:extLst>
              <a:ext uri="{FF2B5EF4-FFF2-40B4-BE49-F238E27FC236}">
                <a16:creationId xmlns:a16="http://schemas.microsoft.com/office/drawing/2014/main" id="{AF694357-1486-4C85-9678-318006A2AFD2}"/>
              </a:ext>
            </a:extLst>
          </p:cNvPr>
          <p:cNvSpPr txBox="1"/>
          <p:nvPr/>
        </p:nvSpPr>
        <p:spPr>
          <a:xfrm>
            <a:off x="579724" y="293951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dhcpd.conf</a:t>
            </a:r>
            <a:endParaRPr lang="fr-F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3B25DDD3-0F5F-4475-BC57-AC959B8C18C6}"/>
              </a:ext>
            </a:extLst>
          </p:cNvPr>
          <p:cNvCxnSpPr>
            <a:cxnSpLocks/>
            <a:stCxn id="66" idx="2"/>
            <a:endCxn id="67" idx="2"/>
          </p:cNvCxnSpPr>
          <p:nvPr/>
        </p:nvCxnSpPr>
        <p:spPr>
          <a:xfrm flipH="1">
            <a:off x="9363343" y="3143250"/>
            <a:ext cx="602949" cy="1687337"/>
          </a:xfrm>
          <a:prstGeom prst="straightConnector1">
            <a:avLst/>
          </a:prstGeom>
          <a:ln>
            <a:solidFill>
              <a:srgbClr val="F7252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09F5A75-9024-4CA6-B1E0-28112CAF6568}"/>
              </a:ext>
            </a:extLst>
          </p:cNvPr>
          <p:cNvSpPr/>
          <p:nvPr/>
        </p:nvSpPr>
        <p:spPr>
          <a:xfrm>
            <a:off x="8343901" y="582965"/>
            <a:ext cx="3244782" cy="2560285"/>
          </a:xfrm>
          <a:prstGeom prst="rect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2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Server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192.168.42.126/26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192.168.42.70/26 - 192.168.42.110/26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Static reservation address for web server thanks to mac address :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192.168.42.70/26</a:t>
            </a:r>
          </a:p>
        </p:txBody>
      </p:sp>
      <p:sp>
        <p:nvSpPr>
          <p:cNvPr id="67" name="Parenthèse fermante 66">
            <a:extLst>
              <a:ext uri="{FF2B5EF4-FFF2-40B4-BE49-F238E27FC236}">
                <a16:creationId xmlns:a16="http://schemas.microsoft.com/office/drawing/2014/main" id="{804536B2-A1AB-4C20-A77C-FD4AD1BE6FD7}"/>
              </a:ext>
            </a:extLst>
          </p:cNvPr>
          <p:cNvSpPr/>
          <p:nvPr/>
        </p:nvSpPr>
        <p:spPr>
          <a:xfrm>
            <a:off x="9264943" y="3386138"/>
            <a:ext cx="98400" cy="2888897"/>
          </a:xfrm>
          <a:prstGeom prst="rightBracket">
            <a:avLst/>
          </a:prstGeom>
          <a:ln>
            <a:solidFill>
              <a:srgbClr val="F7252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 descr="Robot en forme de gorille">
                <a:extLst>
                  <a:ext uri="{FF2B5EF4-FFF2-40B4-BE49-F238E27FC236}">
                    <a16:creationId xmlns:a16="http://schemas.microsoft.com/office/drawing/2014/main" id="{F243862B-AACD-4DAF-AF8B-379385EB89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4809074"/>
                  </p:ext>
                </p:extLst>
              </p:nvPr>
            </p:nvGraphicFramePr>
            <p:xfrm>
              <a:off x="2366392" y="1031375"/>
              <a:ext cx="2437065" cy="16374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37065" cy="1637403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-46483" ay="2148468" az="-271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74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 descr="Robot en forme de gorille">
                <a:extLst>
                  <a:ext uri="{FF2B5EF4-FFF2-40B4-BE49-F238E27FC236}">
                    <a16:creationId xmlns:a16="http://schemas.microsoft.com/office/drawing/2014/main" id="{F243862B-AACD-4DAF-AF8B-379385EB89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392" y="1031375"/>
                <a:ext cx="2437065" cy="163740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22ED6D8-0D0F-4035-A282-2CB16857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9972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" name="Connecteur droit avec flèche 2047">
            <a:extLst>
              <a:ext uri="{FF2B5EF4-FFF2-40B4-BE49-F238E27FC236}">
                <a16:creationId xmlns:a16="http://schemas.microsoft.com/office/drawing/2014/main" id="{C612EB1C-24FD-4559-9A34-C56F1B5FFC7E}"/>
              </a:ext>
            </a:extLst>
          </p:cNvPr>
          <p:cNvCxnSpPr>
            <a:cxnSpLocks/>
            <a:stCxn id="17" idx="2"/>
            <a:endCxn id="29" idx="2"/>
          </p:cNvCxnSpPr>
          <p:nvPr/>
        </p:nvCxnSpPr>
        <p:spPr>
          <a:xfrm flipH="1">
            <a:off x="9363343" y="3117272"/>
            <a:ext cx="787676" cy="881743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DHCP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87867-F7D4-4560-AF3A-2C0DD5EF1E8D}"/>
              </a:ext>
            </a:extLst>
          </p:cNvPr>
          <p:cNvSpPr/>
          <p:nvPr/>
        </p:nvSpPr>
        <p:spPr>
          <a:xfrm>
            <a:off x="8661400" y="1111827"/>
            <a:ext cx="2979237" cy="2005445"/>
          </a:xfrm>
          <a:prstGeom prst="rect">
            <a:avLst/>
          </a:prstGeom>
          <a:solidFill>
            <a:srgbClr val="3488A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3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192.168.42.190/26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192.168.42.140/26 - 192.168.42.180/26</a:t>
            </a:r>
          </a:p>
        </p:txBody>
      </p:sp>
      <p:sp>
        <p:nvSpPr>
          <p:cNvPr id="29" name="Parenthèse fermante 28">
            <a:extLst>
              <a:ext uri="{FF2B5EF4-FFF2-40B4-BE49-F238E27FC236}">
                <a16:creationId xmlns:a16="http://schemas.microsoft.com/office/drawing/2014/main" id="{360E5FF2-5DF6-4786-8AF6-F466B33824B8}"/>
              </a:ext>
            </a:extLst>
          </p:cNvPr>
          <p:cNvSpPr/>
          <p:nvPr/>
        </p:nvSpPr>
        <p:spPr>
          <a:xfrm>
            <a:off x="9264943" y="3328399"/>
            <a:ext cx="98400" cy="1341231"/>
          </a:xfrm>
          <a:prstGeom prst="rightBracket">
            <a:avLst/>
          </a:prstGeom>
          <a:ln>
            <a:solidFill>
              <a:srgbClr val="3488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3A52F0-9803-4482-BBEF-FEE2753C1E80}"/>
              </a:ext>
            </a:extLst>
          </p:cNvPr>
          <p:cNvSpPr txBox="1"/>
          <p:nvPr/>
        </p:nvSpPr>
        <p:spPr>
          <a:xfrm>
            <a:off x="579724" y="477726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dhcpd.conf</a:t>
            </a:r>
            <a:endParaRPr lang="fr-F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F378AF-8886-4CDB-87AC-8EF165EFB406}"/>
              </a:ext>
            </a:extLst>
          </p:cNvPr>
          <p:cNvPicPr/>
          <p:nvPr/>
        </p:nvPicPr>
        <p:blipFill rotWithShape="1">
          <a:blip r:embed="rId3"/>
          <a:srcRect t="77115" r="34072"/>
          <a:stretch/>
        </p:blipFill>
        <p:spPr>
          <a:xfrm>
            <a:off x="579724" y="3308843"/>
            <a:ext cx="8685219" cy="146151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 descr="Robot en forme de gorille">
                <a:extLst>
                  <a:ext uri="{FF2B5EF4-FFF2-40B4-BE49-F238E27FC236}">
                    <a16:creationId xmlns:a16="http://schemas.microsoft.com/office/drawing/2014/main" id="{7977DCC3-17AB-4C0C-A948-FB095D7E6E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4809074"/>
                  </p:ext>
                </p:extLst>
              </p:nvPr>
            </p:nvGraphicFramePr>
            <p:xfrm>
              <a:off x="2366392" y="1031375"/>
              <a:ext cx="2437065" cy="16374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37065" cy="1637403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-46483" ay="2148468" az="-271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74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Robot en forme de gorille">
                <a:extLst>
                  <a:ext uri="{FF2B5EF4-FFF2-40B4-BE49-F238E27FC236}">
                    <a16:creationId xmlns:a16="http://schemas.microsoft.com/office/drawing/2014/main" id="{7977DCC3-17AB-4C0C-A948-FB095D7E6E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392" y="1031375"/>
                <a:ext cx="2437065" cy="163740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A4955FE-573F-4B41-B63C-FF78C7FF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86038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" name="Connecteur droit avec flèche 2047">
            <a:extLst>
              <a:ext uri="{FF2B5EF4-FFF2-40B4-BE49-F238E27FC236}">
                <a16:creationId xmlns:a16="http://schemas.microsoft.com/office/drawing/2014/main" id="{C612EB1C-24FD-4559-9A34-C56F1B5FFC7E}"/>
              </a:ext>
            </a:extLst>
          </p:cNvPr>
          <p:cNvCxnSpPr>
            <a:cxnSpLocks/>
            <a:stCxn id="17" idx="1"/>
            <a:endCxn id="29" idx="2"/>
          </p:cNvCxnSpPr>
          <p:nvPr/>
        </p:nvCxnSpPr>
        <p:spPr>
          <a:xfrm flipH="1" flipV="1">
            <a:off x="6850063" y="4967542"/>
            <a:ext cx="925262" cy="34588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4D37AD5-C1A3-415B-85CF-6A86802BB940}"/>
              </a:ext>
            </a:extLst>
          </p:cNvPr>
          <p:cNvCxnSpPr>
            <a:cxnSpLocks/>
            <a:stCxn id="18" idx="1"/>
            <a:endCxn id="27" idx="2"/>
          </p:cNvCxnSpPr>
          <p:nvPr/>
        </p:nvCxnSpPr>
        <p:spPr>
          <a:xfrm flipH="1">
            <a:off x="6850063" y="1775285"/>
            <a:ext cx="925262" cy="752015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21D3A25B-F894-417B-A7C2-195070A93ABF}"/>
              </a:ext>
            </a:extLst>
          </p:cNvPr>
          <p:cNvCxnSpPr>
            <a:cxnSpLocks/>
            <a:stCxn id="12" idx="1"/>
            <a:endCxn id="28" idx="2"/>
          </p:cNvCxnSpPr>
          <p:nvPr/>
        </p:nvCxnSpPr>
        <p:spPr>
          <a:xfrm flipH="1">
            <a:off x="6850063" y="3347690"/>
            <a:ext cx="925262" cy="399731"/>
          </a:xfrm>
          <a:prstGeom prst="straightConnector1">
            <a:avLst/>
          </a:prstGeom>
          <a:ln>
            <a:solidFill>
              <a:srgbClr val="F7252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DHCP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B981339-9C70-4358-A078-A5B3A64EF91A}"/>
              </a:ext>
            </a:extLst>
          </p:cNvPr>
          <p:cNvGrpSpPr/>
          <p:nvPr/>
        </p:nvGrpSpPr>
        <p:grpSpPr>
          <a:xfrm>
            <a:off x="2020493" y="1450717"/>
            <a:ext cx="4726407" cy="3956566"/>
            <a:chOff x="2497725" y="1120118"/>
            <a:chExt cx="3627120" cy="3036332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4C0D7F6-B078-4AAA-85F7-222C50D3C3F0}"/>
                </a:ext>
              </a:extLst>
            </p:cNvPr>
            <p:cNvSpPr txBox="1"/>
            <p:nvPr/>
          </p:nvSpPr>
          <p:spPr>
            <a:xfrm>
              <a:off x="2497725" y="1120118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dhcpd.conf</a:t>
              </a:r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9C6327D-398F-4CAD-A637-5A31B8FFA5DF}"/>
                </a:ext>
              </a:extLst>
            </p:cNvPr>
            <p:cNvPicPr/>
            <p:nvPr/>
          </p:nvPicPr>
          <p:blipFill rotWithShape="1">
            <a:blip r:embed="rId3"/>
            <a:srcRect r="34072"/>
            <a:stretch/>
          </p:blipFill>
          <p:spPr>
            <a:xfrm>
              <a:off x="2497725" y="1489450"/>
              <a:ext cx="3627120" cy="26670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41E89-DE80-4E05-B738-AE01E6F5AD36}"/>
              </a:ext>
            </a:extLst>
          </p:cNvPr>
          <p:cNvSpPr/>
          <p:nvPr/>
        </p:nvSpPr>
        <p:spPr>
          <a:xfrm>
            <a:off x="7775325" y="2516316"/>
            <a:ext cx="2979237" cy="1662748"/>
          </a:xfrm>
          <a:prstGeom prst="rect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2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Server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192.168.42.126/26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192.168.42.70/26 - 192.168.42.110/26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Static reservation address for web server thanks to mac address :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192.168.42.70/26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87867-F7D4-4560-AF3A-2C0DD5EF1E8D}"/>
              </a:ext>
            </a:extLst>
          </p:cNvPr>
          <p:cNvSpPr/>
          <p:nvPr/>
        </p:nvSpPr>
        <p:spPr>
          <a:xfrm>
            <a:off x="7775325" y="4371680"/>
            <a:ext cx="2979237" cy="1260900"/>
          </a:xfrm>
          <a:prstGeom prst="rect">
            <a:avLst/>
          </a:prstGeom>
          <a:solidFill>
            <a:srgbClr val="3488A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3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192.168.42.190/26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192.168.42.140/26 - 192.168.42.180/26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3DFBBE-8063-4A15-A7A7-887273CCA63B}"/>
              </a:ext>
            </a:extLst>
          </p:cNvPr>
          <p:cNvSpPr/>
          <p:nvPr/>
        </p:nvSpPr>
        <p:spPr>
          <a:xfrm>
            <a:off x="7775325" y="1225421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1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Administration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192.168.42.62/26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192.168.42.40/26 - 192.168.42.60/26</a:t>
            </a:r>
          </a:p>
        </p:txBody>
      </p:sp>
      <p:sp>
        <p:nvSpPr>
          <p:cNvPr id="27" name="Parenthèse fermante 26">
            <a:extLst>
              <a:ext uri="{FF2B5EF4-FFF2-40B4-BE49-F238E27FC236}">
                <a16:creationId xmlns:a16="http://schemas.microsoft.com/office/drawing/2014/main" id="{01014023-E3DB-4BC2-912C-2D89353618EF}"/>
              </a:ext>
            </a:extLst>
          </p:cNvPr>
          <p:cNvSpPr/>
          <p:nvPr/>
        </p:nvSpPr>
        <p:spPr>
          <a:xfrm>
            <a:off x="6751663" y="2171700"/>
            <a:ext cx="98400" cy="711200"/>
          </a:xfrm>
          <a:prstGeom prst="rightBracket">
            <a:avLst/>
          </a:prstGeom>
          <a:ln>
            <a:solidFill>
              <a:srgbClr val="E34E0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Parenthèse fermante 27">
            <a:extLst>
              <a:ext uri="{FF2B5EF4-FFF2-40B4-BE49-F238E27FC236}">
                <a16:creationId xmlns:a16="http://schemas.microsoft.com/office/drawing/2014/main" id="{8AA4BE03-3736-46B1-BB86-7BAD4F50E002}"/>
              </a:ext>
            </a:extLst>
          </p:cNvPr>
          <p:cNvSpPr/>
          <p:nvPr/>
        </p:nvSpPr>
        <p:spPr>
          <a:xfrm>
            <a:off x="6751663" y="3008566"/>
            <a:ext cx="98400" cy="1477709"/>
          </a:xfrm>
          <a:prstGeom prst="rightBracket">
            <a:avLst/>
          </a:prstGeom>
          <a:ln>
            <a:solidFill>
              <a:srgbClr val="F7252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Parenthèse fermante 28">
            <a:extLst>
              <a:ext uri="{FF2B5EF4-FFF2-40B4-BE49-F238E27FC236}">
                <a16:creationId xmlns:a16="http://schemas.microsoft.com/office/drawing/2014/main" id="{360E5FF2-5DF6-4786-8AF6-F466B33824B8}"/>
              </a:ext>
            </a:extLst>
          </p:cNvPr>
          <p:cNvSpPr/>
          <p:nvPr/>
        </p:nvSpPr>
        <p:spPr>
          <a:xfrm>
            <a:off x="6751663" y="4611942"/>
            <a:ext cx="98400" cy="711200"/>
          </a:xfrm>
          <a:prstGeom prst="rightBracket">
            <a:avLst/>
          </a:prstGeom>
          <a:ln>
            <a:solidFill>
              <a:srgbClr val="3488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 descr="Robot en forme de gorille">
                <a:extLst>
                  <a:ext uri="{FF2B5EF4-FFF2-40B4-BE49-F238E27FC236}">
                    <a16:creationId xmlns:a16="http://schemas.microsoft.com/office/drawing/2014/main" id="{B4D89EA0-CAAE-4A60-90D8-F1912BD1D0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312922"/>
                  </p:ext>
                </p:extLst>
              </p:nvPr>
            </p:nvGraphicFramePr>
            <p:xfrm>
              <a:off x="406400" y="5323142"/>
              <a:ext cx="1687165" cy="11335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87165" cy="1133564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-46483" ay="2148468" az="-271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67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 descr="Robot en forme de gorille">
                <a:extLst>
                  <a:ext uri="{FF2B5EF4-FFF2-40B4-BE49-F238E27FC236}">
                    <a16:creationId xmlns:a16="http://schemas.microsoft.com/office/drawing/2014/main" id="{B4D89EA0-CAAE-4A60-90D8-F1912BD1D0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" y="5323142"/>
                <a:ext cx="1687165" cy="1133564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18DB5D9-59A3-423E-AFDA-9C7DCC56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14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73976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>
            <a:extLst>
              <a:ext uri="{FF2B5EF4-FFF2-40B4-BE49-F238E27FC236}">
                <a16:creationId xmlns:a16="http://schemas.microsoft.com/office/drawing/2014/main" id="{00D30E13-2E1D-4610-BA23-E7DC71024F6A}"/>
              </a:ext>
            </a:extLst>
          </p:cNvPr>
          <p:cNvSpPr/>
          <p:nvPr/>
        </p:nvSpPr>
        <p:spPr>
          <a:xfrm>
            <a:off x="4838697" y="3664236"/>
            <a:ext cx="2514602" cy="2514602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2F68FE58-FA15-45FD-BE03-9FC35BB7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329" y="2104528"/>
            <a:ext cx="5695338" cy="155970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" sz="5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Installation and Configuration</a:t>
            </a:r>
          </a:p>
        </p:txBody>
      </p:sp>
      <p:pic>
        <p:nvPicPr>
          <p:cNvPr id="1026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0F6C4267-F9C6-45BC-9C7D-A8E8E1C1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5" y="704502"/>
            <a:ext cx="4644647" cy="155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146E3ACB-01B3-4994-ACDD-081CEA27636D}"/>
              </a:ext>
            </a:extLst>
          </p:cNvPr>
          <p:cNvSpPr txBox="1"/>
          <p:nvPr/>
        </p:nvSpPr>
        <p:spPr>
          <a:xfrm>
            <a:off x="9555675" y="5026578"/>
            <a:ext cx="223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 installation of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C93626-477F-4627-B32D-BD4743CF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pic>
        <p:nvPicPr>
          <p:cNvPr id="1030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B8BF65CD-8445-4CFC-8888-AB186E00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324" y="5462585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72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FC033DAD-A80A-4A36-9FAE-1602CD2D6B24}"/>
              </a:ext>
            </a:extLst>
          </p:cNvPr>
          <p:cNvSpPr txBox="1"/>
          <p:nvPr/>
        </p:nvSpPr>
        <p:spPr>
          <a:xfrm>
            <a:off x="942664" y="4621223"/>
            <a:ext cx="10306672" cy="1754326"/>
          </a:xfrm>
          <a:prstGeom prst="rect">
            <a:avLst/>
          </a:prstGeom>
          <a:solidFill>
            <a:srgbClr val="34549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Php</a:t>
            </a:r>
          </a:p>
          <a:p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pkg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install php72 php72-mysqli php72-mbstring php72-zlib php72-curl php72-gd php72-json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sysrc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php_fpm_enable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=YES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php-fpm start 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0D9616-E3A1-448F-9838-80EAB7833750}"/>
              </a:ext>
            </a:extLst>
          </p:cNvPr>
          <p:cNvSpPr txBox="1"/>
          <p:nvPr/>
        </p:nvSpPr>
        <p:spPr>
          <a:xfrm>
            <a:off x="3902074" y="401894"/>
            <a:ext cx="4387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Installation Nginx and </a:t>
            </a:r>
            <a:r>
              <a:rPr lang="fr-FR" sz="28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Php</a:t>
            </a:r>
            <a:endParaRPr lang="fr-FR" sz="20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0D28A11-8D14-42EB-A4D6-AABBC3632574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7F60FDD-4075-4600-B83E-44967676DD71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097D125-8D1E-4F7E-90DA-6B0A922BE84A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18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5706C4A3-101C-4050-A349-B5E300AF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2039894"/>
            <a:ext cx="1665343" cy="5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5027618-46C1-49B6-9560-E30EDAEEA0B6}"/>
              </a:ext>
            </a:extLst>
          </p:cNvPr>
          <p:cNvSpPr txBox="1"/>
          <p:nvPr/>
        </p:nvSpPr>
        <p:spPr>
          <a:xfrm>
            <a:off x="4495270" y="1576561"/>
            <a:ext cx="3201460" cy="2585323"/>
          </a:xfrm>
          <a:prstGeom prst="rect">
            <a:avLst/>
          </a:prstGeom>
          <a:solidFill>
            <a:srgbClr val="0D974D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Nginx</a:t>
            </a:r>
          </a:p>
          <a:p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pkg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install -y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nginx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Enable Nginx on boot</a:t>
            </a:r>
          </a:p>
          <a:p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sysrc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nginx_enable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=YES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Nginx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nginx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start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05278027-1044-4AA3-B329-419ED690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5" y="2606916"/>
            <a:ext cx="326370" cy="3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4A7825-E9AD-456F-83F1-EE56491B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53CE6AC-AF01-466B-A756-6415C191359C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86655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3902074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NGINX Configuration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43E3F01-7E76-44B1-BA76-D11C26D8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1585912"/>
            <a:ext cx="5048250" cy="3686175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00D30E13-2E1D-4610-BA23-E7DC71024F6A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503D8B3-F814-4FB3-B684-765B908189F5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886BB57-1062-4774-86CF-57F119D32B41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2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DB95F3F0-929A-42E9-BE9E-503E0547C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2039894"/>
            <a:ext cx="1665343" cy="5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8F8B9BDB-62AB-47E9-87B9-070D95FB3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5" y="2606916"/>
            <a:ext cx="326370" cy="3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BDC2B4-547A-4D89-8C29-2D28029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17</a:t>
            </a:fld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2D58F84-FE5F-4EBB-BBC6-914A037C2D92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95463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NGINX Configuration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FD143D-5671-4751-BDA9-BF17B7269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36564" r="41684" b="48190"/>
          <a:stretch/>
        </p:blipFill>
        <p:spPr>
          <a:xfrm>
            <a:off x="582929" y="3417509"/>
            <a:ext cx="6401823" cy="132725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28CE744-3942-4B1F-B6E6-483F2C4E278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7201104-5148-4189-A4E5-A8DC5EA8E1C5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8ED8830-023E-4216-8923-9E8247D52F94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19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036E1ED2-C61A-4D86-9317-B889AE46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2039894"/>
            <a:ext cx="1665343" cy="5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54526D7C-F3CE-4064-9862-448447AC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5" y="2606916"/>
            <a:ext cx="326370" cy="3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84AD9D0-3FA6-4F22-9DA6-CFD3441A83C7}"/>
              </a:ext>
            </a:extLst>
          </p:cNvPr>
          <p:cNvSpPr txBox="1"/>
          <p:nvPr/>
        </p:nvSpPr>
        <p:spPr>
          <a:xfrm>
            <a:off x="8103951" y="4081136"/>
            <a:ext cx="3649899" cy="923330"/>
          </a:xfrm>
          <a:prstGeom prst="rect">
            <a:avLst/>
          </a:prstGeom>
          <a:solidFill>
            <a:srgbClr val="0D974D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index.php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make website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 at it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6108D65-9C75-494A-924E-E3A072C849F6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984752" y="4542801"/>
            <a:ext cx="1119199" cy="0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475AD7-89C0-4BFF-AFF8-A3FDE68D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18</a:t>
            </a:fld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A8533ED-7E1B-4DC8-A0A5-47EA96B8F5DB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41158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NGINX Configuration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701A2-0356-4C4E-82E7-84D6DFD37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3" t="69638" r="23599" b="5814"/>
          <a:stretch/>
        </p:blipFill>
        <p:spPr>
          <a:xfrm>
            <a:off x="491503" y="3375311"/>
            <a:ext cx="6460833" cy="1723635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18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0B9F5245-E2BD-470E-8480-08460311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2039894"/>
            <a:ext cx="1665343" cy="5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6B2CF39B-D732-4163-A042-2E14F605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5" y="2606916"/>
            <a:ext cx="326370" cy="3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7064E3E-4E2B-4DBA-8F35-C79F6301FE5C}"/>
              </a:ext>
            </a:extLst>
          </p:cNvPr>
          <p:cNvSpPr txBox="1"/>
          <p:nvPr/>
        </p:nvSpPr>
        <p:spPr>
          <a:xfrm>
            <a:off x="8050598" y="3775464"/>
            <a:ext cx="3649899" cy="1200329"/>
          </a:xfrm>
          <a:prstGeom prst="rect">
            <a:avLst/>
          </a:prstGeom>
          <a:solidFill>
            <a:srgbClr val="0D974D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 of php location to telling website to check multiple file and execute script in function of the request‘s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2A9465F-7E56-4F1B-AA2E-A81C8DADAE7B}"/>
              </a:ext>
            </a:extLst>
          </p:cNvPr>
          <p:cNvCxnSpPr>
            <a:cxnSpLocks/>
            <a:stCxn id="27" idx="1"/>
            <a:endCxn id="5" idx="3"/>
          </p:cNvCxnSpPr>
          <p:nvPr/>
        </p:nvCxnSpPr>
        <p:spPr>
          <a:xfrm flipH="1" flipV="1">
            <a:off x="6952336" y="4237129"/>
            <a:ext cx="1098262" cy="138500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56B8799-DE45-45D9-AB8B-DF490130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19</a:t>
            </a:fld>
            <a:endParaRPr lang="en-US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236279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60B4383-94BC-43D9-87EF-4892E4C89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12" y="295275"/>
            <a:ext cx="8867775" cy="6267450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29BE584E-BA67-4951-82D6-0759B5C37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63" y="461407"/>
            <a:ext cx="3479800" cy="614706"/>
          </a:xfrm>
        </p:spPr>
        <p:txBody>
          <a:bodyPr rtlCol="0">
            <a:noAutofit/>
          </a:bodyPr>
          <a:lstStyle/>
          <a:p>
            <a:pPr algn="ctr" rtl="0"/>
            <a:r>
              <a:rPr lang="fr" sz="32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Network Scheme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A52E69-6A83-49B3-BB16-2596F42F26E6}"/>
              </a:ext>
            </a:extLst>
          </p:cNvPr>
          <p:cNvSpPr/>
          <p:nvPr/>
        </p:nvSpPr>
        <p:spPr>
          <a:xfrm>
            <a:off x="4006235" y="1114425"/>
            <a:ext cx="1951653" cy="644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5D7057-84DF-41FC-B56A-5600046492D9}"/>
              </a:ext>
            </a:extLst>
          </p:cNvPr>
          <p:cNvSpPr txBox="1"/>
          <p:nvPr/>
        </p:nvSpPr>
        <p:spPr>
          <a:xfrm>
            <a:off x="6305550" y="1814569"/>
            <a:ext cx="7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Server-PT</a:t>
            </a:r>
          </a:p>
          <a:p>
            <a:r>
              <a:rPr lang="en-GB" sz="800" dirty="0"/>
              <a:t>VM1 DHCP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B02995-F317-4F34-A395-0B8FEFAC9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4" t="12260" r="51933" b="76393"/>
          <a:stretch/>
        </p:blipFill>
        <p:spPr>
          <a:xfrm>
            <a:off x="3731040" y="1156178"/>
            <a:ext cx="1828801" cy="7112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Serveur">
                <a:extLst>
                  <a:ext uri="{FF2B5EF4-FFF2-40B4-BE49-F238E27FC236}">
                    <a16:creationId xmlns:a16="http://schemas.microsoft.com/office/drawing/2014/main" id="{5BC411D0-7465-460A-99DA-5C3733E107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70078"/>
                  </p:ext>
                </p:extLst>
              </p:nvPr>
            </p:nvGraphicFramePr>
            <p:xfrm>
              <a:off x="5656402" y="1156178"/>
              <a:ext cx="799128" cy="16553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99128" cy="165533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247266" ay="-579787" az="-415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02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Serveur">
                <a:extLst>
                  <a:ext uri="{FF2B5EF4-FFF2-40B4-BE49-F238E27FC236}">
                    <a16:creationId xmlns:a16="http://schemas.microsoft.com/office/drawing/2014/main" id="{5BC411D0-7465-460A-99DA-5C3733E1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6402" y="1156178"/>
                <a:ext cx="799128" cy="1655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Robot avec gros radiocassette">
                <a:extLst>
                  <a:ext uri="{FF2B5EF4-FFF2-40B4-BE49-F238E27FC236}">
                    <a16:creationId xmlns:a16="http://schemas.microsoft.com/office/drawing/2014/main" id="{4DA06F39-7747-4161-9267-F413F75C41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3355127"/>
                  </p:ext>
                </p:extLst>
              </p:nvPr>
            </p:nvGraphicFramePr>
            <p:xfrm>
              <a:off x="10465210" y="410054"/>
              <a:ext cx="1215413" cy="274407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15413" cy="2744079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21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Robot avec gros radiocassette">
                <a:extLst>
                  <a:ext uri="{FF2B5EF4-FFF2-40B4-BE49-F238E27FC236}">
                    <a16:creationId xmlns:a16="http://schemas.microsoft.com/office/drawing/2014/main" id="{4DA06F39-7747-4161-9267-F413F75C41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65210" y="410054"/>
                <a:ext cx="1215413" cy="274407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F4B21-19BF-4DAA-8428-560645B4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2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PHP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18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0B9F5245-E2BD-470E-8480-08460311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71" y="2170675"/>
            <a:ext cx="886440" cy="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6B2CF39B-D732-4163-A042-2E14F605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40" y="2429751"/>
            <a:ext cx="680700" cy="68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719B5D35-C764-42DA-871A-E7937371D7E3}"/>
              </a:ext>
            </a:extLst>
          </p:cNvPr>
          <p:cNvGrpSpPr/>
          <p:nvPr/>
        </p:nvGrpSpPr>
        <p:grpSpPr>
          <a:xfrm>
            <a:off x="2145188" y="2039894"/>
            <a:ext cx="5889017" cy="2972825"/>
            <a:chOff x="2637943" y="1668779"/>
            <a:chExt cx="6883248" cy="347472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BB39BF05-4141-4190-8055-0488292BB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80000"/>
                      </a14:imgEffect>
                    </a14:imgLayer>
                  </a14:imgProps>
                </a:ext>
              </a:extLst>
            </a:blip>
            <a:srcRect l="1" t="11071" r="740" b="12345"/>
            <a:stretch/>
          </p:blipFill>
          <p:spPr>
            <a:xfrm>
              <a:off x="2637943" y="1668779"/>
              <a:ext cx="6883248" cy="347472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450E6FB-D274-4197-82BE-558A23D89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t="44240" r="740" b="45375"/>
            <a:stretch/>
          </p:blipFill>
          <p:spPr>
            <a:xfrm>
              <a:off x="2637943" y="3170554"/>
              <a:ext cx="6883248" cy="471169"/>
            </a:xfrm>
            <a:prstGeom prst="rect">
              <a:avLst/>
            </a:prstGeom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FDCCDBD-84FC-4A21-8934-8B8A75D18E17}"/>
              </a:ext>
            </a:extLst>
          </p:cNvPr>
          <p:cNvSpPr txBox="1"/>
          <p:nvPr/>
        </p:nvSpPr>
        <p:spPr>
          <a:xfrm>
            <a:off x="8686014" y="2372143"/>
            <a:ext cx="2830817" cy="2308324"/>
          </a:xfrm>
          <a:prstGeom prst="rect">
            <a:avLst/>
          </a:prstGeom>
          <a:solidFill>
            <a:srgbClr val="6685CC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Uncomment this line in /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usr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/local/etc/php-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fpm.d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/www.conf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permissions for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socket, if one Is used.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E40C7F6-D9BA-428B-9CF4-05B862436823}"/>
              </a:ext>
            </a:extLst>
          </p:cNvPr>
          <p:cNvCxnSpPr>
            <a:cxnSpLocks/>
            <a:stCxn id="16" idx="1"/>
            <a:endCxn id="8" idx="3"/>
          </p:cNvCxnSpPr>
          <p:nvPr/>
        </p:nvCxnSpPr>
        <p:spPr>
          <a:xfrm flipH="1">
            <a:off x="8034205" y="3526305"/>
            <a:ext cx="651809" cy="0"/>
          </a:xfrm>
          <a:prstGeom prst="straightConnector1">
            <a:avLst/>
          </a:prstGeom>
          <a:ln>
            <a:solidFill>
              <a:srgbClr val="6685CC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6EA8FF6-66DA-4733-9FC0-5BBF2E51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20</a:t>
            </a:fld>
            <a:endParaRPr lang="en-US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246639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>
            <a:extLst>
              <a:ext uri="{FF2B5EF4-FFF2-40B4-BE49-F238E27FC236}">
                <a16:creationId xmlns:a16="http://schemas.microsoft.com/office/drawing/2014/main" id="{00D30E13-2E1D-4610-BA23-E7DC71024F6A}"/>
              </a:ext>
            </a:extLst>
          </p:cNvPr>
          <p:cNvSpPr/>
          <p:nvPr/>
        </p:nvSpPr>
        <p:spPr>
          <a:xfrm>
            <a:off x="4838697" y="3664236"/>
            <a:ext cx="2514602" cy="2514602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2F68FE58-FA15-45FD-BE03-9FC35BB7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329" y="2104528"/>
            <a:ext cx="5695338" cy="1559708"/>
          </a:xfrm>
        </p:spPr>
        <p:txBody>
          <a:bodyPr rtlCol="0">
            <a:normAutofit/>
          </a:bodyPr>
          <a:lstStyle/>
          <a:p>
            <a:pPr algn="ctr" rtl="0"/>
            <a:r>
              <a:rPr lang="fr" sz="5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</a:t>
            </a:r>
          </a:p>
        </p:txBody>
      </p:sp>
      <p:pic>
        <p:nvPicPr>
          <p:cNvPr id="1032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55F167D3-B686-4B34-B789-59B510C7A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48" y="165100"/>
            <a:ext cx="43053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78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MYSQL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5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5C436533-030C-46CB-930C-283BF8D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1791118"/>
            <a:ext cx="17430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DCEC26A-AD86-4F88-B1F2-5F4AAC0C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900" y="6018548"/>
            <a:ext cx="838200" cy="365760"/>
          </a:xfrm>
          <a:noFill/>
          <a:ln>
            <a:noFill/>
          </a:ln>
        </p:spPr>
        <p:txBody>
          <a:bodyPr/>
          <a:lstStyle/>
          <a:p>
            <a:pPr rtl="0"/>
            <a:fld id="{34B7E4EF-A1BD-40F4-AB7B-04F084DD991D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AF008C-B3DC-4D80-A098-9C5362CC7C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592" y="3725739"/>
            <a:ext cx="6643590" cy="21283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2840AD-071A-4DE9-9801-525580CD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92" y="2812465"/>
            <a:ext cx="6643590" cy="28140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F0878FB-400F-4283-84EF-25637AFA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2" y="3288135"/>
            <a:ext cx="6643590" cy="2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MYSQL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5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5C436533-030C-46CB-930C-283BF8D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1791118"/>
            <a:ext cx="17430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DCEC26A-AD86-4F88-B1F2-5F4AAC0C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900" y="6018548"/>
            <a:ext cx="838200" cy="365760"/>
          </a:xfrm>
          <a:noFill/>
          <a:ln>
            <a:noFill/>
          </a:ln>
        </p:spPr>
        <p:txBody>
          <a:bodyPr/>
          <a:lstStyle/>
          <a:p>
            <a:pPr rtl="0"/>
            <a:fld id="{34B7E4EF-A1BD-40F4-AB7B-04F084DD991D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AF008C-B3DC-4D80-A098-9C5362CC7C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592" y="3725739"/>
            <a:ext cx="6643590" cy="21283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2840AD-071A-4DE9-9801-525580CD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92" y="2812465"/>
            <a:ext cx="6643590" cy="28140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F0878FB-400F-4283-84EF-25637AFA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2" y="3288135"/>
            <a:ext cx="6643590" cy="220231"/>
          </a:xfrm>
          <a:prstGeom prst="rect">
            <a:avLst/>
          </a:prstGeom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42C6E97-D589-4285-A1F0-FE12826F34E8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 flipH="1" flipV="1">
            <a:off x="7219182" y="2953168"/>
            <a:ext cx="1417989" cy="690567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1BEFAD7-4938-44C5-A426-B71E3D63D48F}"/>
              </a:ext>
            </a:extLst>
          </p:cNvPr>
          <p:cNvSpPr/>
          <p:nvPr/>
        </p:nvSpPr>
        <p:spPr>
          <a:xfrm>
            <a:off x="8637171" y="3093871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Creation of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84144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MYSQL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5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5C436533-030C-46CB-930C-283BF8D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1791118"/>
            <a:ext cx="17430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DCEC26A-AD86-4F88-B1F2-5F4AAC0C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900" y="6018548"/>
            <a:ext cx="838200" cy="365760"/>
          </a:xfrm>
          <a:noFill/>
          <a:ln>
            <a:noFill/>
          </a:ln>
        </p:spPr>
        <p:txBody>
          <a:bodyPr/>
          <a:lstStyle/>
          <a:p>
            <a:pPr rtl="0"/>
            <a:fld id="{34B7E4EF-A1BD-40F4-AB7B-04F084DD991D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AF008C-B3DC-4D80-A098-9C5362CC7C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592" y="3725739"/>
            <a:ext cx="6643590" cy="21283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2840AD-071A-4DE9-9801-525580CD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92" y="2812465"/>
            <a:ext cx="6643590" cy="28140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F0878FB-400F-4283-84EF-25637AFA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2" y="3288135"/>
            <a:ext cx="6643590" cy="220231"/>
          </a:xfrm>
          <a:prstGeom prst="rect">
            <a:avLst/>
          </a:prstGeom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42C6E97-D589-4285-A1F0-FE12826F34E8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 flipH="1" flipV="1">
            <a:off x="7219182" y="2953168"/>
            <a:ext cx="1417988" cy="125845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1BEFAD7-4938-44C5-A426-B71E3D63D48F}"/>
              </a:ext>
            </a:extLst>
          </p:cNvPr>
          <p:cNvSpPr/>
          <p:nvPr/>
        </p:nvSpPr>
        <p:spPr>
          <a:xfrm>
            <a:off x="8637170" y="2529149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Creation of the database.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633A02-EE22-4E9F-BF5F-B0C4319341B9}"/>
              </a:ext>
            </a:extLst>
          </p:cNvPr>
          <p:cNvSpPr/>
          <p:nvPr/>
        </p:nvSpPr>
        <p:spPr>
          <a:xfrm>
            <a:off x="8637171" y="3911814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Importation of the database.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A12817D-8C01-4BCF-8B89-00E3A1DFEC5F}"/>
              </a:ext>
            </a:extLst>
          </p:cNvPr>
          <p:cNvCxnSpPr>
            <a:cxnSpLocks/>
            <a:stCxn id="47" idx="1"/>
            <a:endCxn id="22" idx="3"/>
          </p:cNvCxnSpPr>
          <p:nvPr/>
        </p:nvCxnSpPr>
        <p:spPr>
          <a:xfrm flipH="1" flipV="1">
            <a:off x="7219182" y="3398251"/>
            <a:ext cx="1417989" cy="1063427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MYSQL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5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5C436533-030C-46CB-930C-283BF8D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1791118"/>
            <a:ext cx="17430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DCEC26A-AD86-4F88-B1F2-5F4AAC0C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900" y="6018548"/>
            <a:ext cx="838200" cy="365760"/>
          </a:xfrm>
          <a:noFill/>
          <a:ln>
            <a:noFill/>
          </a:ln>
        </p:spPr>
        <p:txBody>
          <a:bodyPr/>
          <a:lstStyle/>
          <a:p>
            <a:pPr rtl="0"/>
            <a:fld id="{34B7E4EF-A1BD-40F4-AB7B-04F084DD991D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AF008C-B3DC-4D80-A098-9C5362CC7C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592" y="3725739"/>
            <a:ext cx="6643590" cy="2128344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4AEE42C-5BD0-4976-9C89-97B06DEF326D}"/>
              </a:ext>
            </a:extLst>
          </p:cNvPr>
          <p:cNvCxnSpPr>
            <a:cxnSpLocks/>
            <a:stCxn id="15" idx="1"/>
            <a:endCxn id="26" idx="2"/>
          </p:cNvCxnSpPr>
          <p:nvPr/>
        </p:nvCxnSpPr>
        <p:spPr>
          <a:xfrm flipH="1" flipV="1">
            <a:off x="7323153" y="4115670"/>
            <a:ext cx="1311927" cy="129426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B77F7D5-8EE9-4686-B270-8DF30E67A0C6}"/>
              </a:ext>
            </a:extLst>
          </p:cNvPr>
          <p:cNvSpPr/>
          <p:nvPr/>
        </p:nvSpPr>
        <p:spPr>
          <a:xfrm>
            <a:off x="8635080" y="3695232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Creation of the user with is name and it password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2840AD-071A-4DE9-9801-525580CD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92" y="2812465"/>
            <a:ext cx="6643590" cy="28140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F0878FB-400F-4283-84EF-25637AFA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2" y="3288135"/>
            <a:ext cx="6643590" cy="220231"/>
          </a:xfrm>
          <a:prstGeom prst="rect">
            <a:avLst/>
          </a:prstGeom>
        </p:spPr>
      </p:pic>
      <p:sp>
        <p:nvSpPr>
          <p:cNvPr id="26" name="Parenthèse fermante 25">
            <a:extLst>
              <a:ext uri="{FF2B5EF4-FFF2-40B4-BE49-F238E27FC236}">
                <a16:creationId xmlns:a16="http://schemas.microsoft.com/office/drawing/2014/main" id="{B5151F03-425E-4C96-9120-0A38FF2630D3}"/>
              </a:ext>
            </a:extLst>
          </p:cNvPr>
          <p:cNvSpPr/>
          <p:nvPr/>
        </p:nvSpPr>
        <p:spPr>
          <a:xfrm>
            <a:off x="7224753" y="3760070"/>
            <a:ext cx="98400" cy="711200"/>
          </a:xfrm>
          <a:prstGeom prst="rightBracket">
            <a:avLst/>
          </a:prstGeom>
          <a:ln>
            <a:solidFill>
              <a:srgbClr val="E34E0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42C6E97-D589-4285-A1F0-FE12826F34E8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 flipH="1">
            <a:off x="7219182" y="1834283"/>
            <a:ext cx="1415896" cy="1118885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1BEFAD7-4938-44C5-A426-B71E3D63D48F}"/>
              </a:ext>
            </a:extLst>
          </p:cNvPr>
          <p:cNvSpPr/>
          <p:nvPr/>
        </p:nvSpPr>
        <p:spPr>
          <a:xfrm>
            <a:off x="8635078" y="1284419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Creation of the database.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633A02-EE22-4E9F-BF5F-B0C4319341B9}"/>
              </a:ext>
            </a:extLst>
          </p:cNvPr>
          <p:cNvSpPr/>
          <p:nvPr/>
        </p:nvSpPr>
        <p:spPr>
          <a:xfrm>
            <a:off x="8635079" y="2494262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Importation of the database.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A12817D-8C01-4BCF-8B89-00E3A1DFEC5F}"/>
              </a:ext>
            </a:extLst>
          </p:cNvPr>
          <p:cNvCxnSpPr>
            <a:cxnSpLocks/>
            <a:stCxn id="47" idx="1"/>
            <a:endCxn id="22" idx="3"/>
          </p:cNvCxnSpPr>
          <p:nvPr/>
        </p:nvCxnSpPr>
        <p:spPr>
          <a:xfrm flipH="1">
            <a:off x="7219182" y="3044126"/>
            <a:ext cx="1415897" cy="354125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1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MYSQL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5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5C436533-030C-46CB-930C-283BF8D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1791118"/>
            <a:ext cx="17430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DCEC26A-AD86-4F88-B1F2-5F4AAC0C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900" y="6018548"/>
            <a:ext cx="838200" cy="365760"/>
          </a:xfrm>
          <a:noFill/>
          <a:ln>
            <a:noFill/>
          </a:ln>
        </p:spPr>
        <p:txBody>
          <a:bodyPr/>
          <a:lstStyle/>
          <a:p>
            <a:pPr rtl="0"/>
            <a:fld id="{34B7E4EF-A1BD-40F4-AB7B-04F084DD991D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AF008C-B3DC-4D80-A098-9C5362CC7C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592" y="3725739"/>
            <a:ext cx="6643590" cy="2128344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4AEE42C-5BD0-4976-9C89-97B06DEF326D}"/>
              </a:ext>
            </a:extLst>
          </p:cNvPr>
          <p:cNvCxnSpPr>
            <a:cxnSpLocks/>
            <a:stCxn id="15" idx="1"/>
            <a:endCxn id="26" idx="2"/>
          </p:cNvCxnSpPr>
          <p:nvPr/>
        </p:nvCxnSpPr>
        <p:spPr>
          <a:xfrm flipH="1" flipV="1">
            <a:off x="7323153" y="4115670"/>
            <a:ext cx="1314018" cy="114591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B77F7D5-8EE9-4686-B270-8DF30E67A0C6}"/>
              </a:ext>
            </a:extLst>
          </p:cNvPr>
          <p:cNvSpPr/>
          <p:nvPr/>
        </p:nvSpPr>
        <p:spPr>
          <a:xfrm>
            <a:off x="8637171" y="3680397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Creation of the user with is name and it password</a:t>
            </a:r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D9BA64A8-9C1B-46D1-B38A-FEEC15C8C936}"/>
              </a:ext>
            </a:extLst>
          </p:cNvPr>
          <p:cNvSpPr/>
          <p:nvPr/>
        </p:nvSpPr>
        <p:spPr>
          <a:xfrm>
            <a:off x="7230978" y="4590872"/>
            <a:ext cx="98400" cy="711200"/>
          </a:xfrm>
          <a:prstGeom prst="rightBracket">
            <a:avLst/>
          </a:prstGeom>
          <a:ln>
            <a:solidFill>
              <a:srgbClr val="E34E0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2840AD-071A-4DE9-9801-525580CD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92" y="2812465"/>
            <a:ext cx="6643590" cy="28140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F0878FB-400F-4283-84EF-25637AFA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2" y="3288135"/>
            <a:ext cx="6643590" cy="220231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4A8676E-42FB-4696-A4C1-9DABBF685B3C}"/>
              </a:ext>
            </a:extLst>
          </p:cNvPr>
          <p:cNvCxnSpPr>
            <a:cxnSpLocks/>
            <a:stCxn id="25" idx="1"/>
            <a:endCxn id="16" idx="2"/>
          </p:cNvCxnSpPr>
          <p:nvPr/>
        </p:nvCxnSpPr>
        <p:spPr>
          <a:xfrm flipH="1" flipV="1">
            <a:off x="7329378" y="4946472"/>
            <a:ext cx="1309140" cy="560845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578B5-89D8-4C4D-BA3F-D7586BBD9442}"/>
              </a:ext>
            </a:extLst>
          </p:cNvPr>
          <p:cNvSpPr/>
          <p:nvPr/>
        </p:nvSpPr>
        <p:spPr>
          <a:xfrm>
            <a:off x="8638518" y="4957453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Grant their access for the </a:t>
            </a:r>
          </a:p>
        </p:txBody>
      </p:sp>
      <p:sp>
        <p:nvSpPr>
          <p:cNvPr id="26" name="Parenthèse fermante 25">
            <a:extLst>
              <a:ext uri="{FF2B5EF4-FFF2-40B4-BE49-F238E27FC236}">
                <a16:creationId xmlns:a16="http://schemas.microsoft.com/office/drawing/2014/main" id="{B5151F03-425E-4C96-9120-0A38FF2630D3}"/>
              </a:ext>
            </a:extLst>
          </p:cNvPr>
          <p:cNvSpPr/>
          <p:nvPr/>
        </p:nvSpPr>
        <p:spPr>
          <a:xfrm>
            <a:off x="7224753" y="3760070"/>
            <a:ext cx="98400" cy="711200"/>
          </a:xfrm>
          <a:prstGeom prst="rightBracket">
            <a:avLst/>
          </a:prstGeom>
          <a:ln>
            <a:solidFill>
              <a:srgbClr val="E34E0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42C6E97-D589-4285-A1F0-FE12826F34E8}"/>
              </a:ext>
            </a:extLst>
          </p:cNvPr>
          <p:cNvCxnSpPr>
            <a:cxnSpLocks/>
            <a:stCxn id="34" idx="1"/>
            <a:endCxn id="8" idx="3"/>
          </p:cNvCxnSpPr>
          <p:nvPr/>
        </p:nvCxnSpPr>
        <p:spPr>
          <a:xfrm flipH="1">
            <a:off x="7219182" y="1615687"/>
            <a:ext cx="1417987" cy="1337481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1BEFAD7-4938-44C5-A426-B71E3D63D48F}"/>
              </a:ext>
            </a:extLst>
          </p:cNvPr>
          <p:cNvSpPr/>
          <p:nvPr/>
        </p:nvSpPr>
        <p:spPr>
          <a:xfrm>
            <a:off x="8637169" y="1065823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Creation of the database.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633A02-EE22-4E9F-BF5F-B0C4319341B9}"/>
              </a:ext>
            </a:extLst>
          </p:cNvPr>
          <p:cNvSpPr/>
          <p:nvPr/>
        </p:nvSpPr>
        <p:spPr>
          <a:xfrm>
            <a:off x="8637170" y="2363033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Importation of the database.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A12817D-8C01-4BCF-8B89-00E3A1DFEC5F}"/>
              </a:ext>
            </a:extLst>
          </p:cNvPr>
          <p:cNvCxnSpPr>
            <a:cxnSpLocks/>
            <a:stCxn id="47" idx="1"/>
            <a:endCxn id="22" idx="3"/>
          </p:cNvCxnSpPr>
          <p:nvPr/>
        </p:nvCxnSpPr>
        <p:spPr>
          <a:xfrm flipH="1">
            <a:off x="7219182" y="2912897"/>
            <a:ext cx="1417988" cy="485354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86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re 1">
            <a:extLst>
              <a:ext uri="{FF2B5EF4-FFF2-40B4-BE49-F238E27FC236}">
                <a16:creationId xmlns:a16="http://schemas.microsoft.com/office/drawing/2014/main" id="{2F68FE58-FA15-45FD-BE03-9FC35BB7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329" y="2104528"/>
            <a:ext cx="5695338" cy="155970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" sz="5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Packet Filtering</a:t>
            </a:r>
            <a:br>
              <a:rPr lang="fr" sz="5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</a:br>
            <a:r>
              <a:rPr lang="fr" sz="5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A769315-B232-4729-9C13-F84FD2865117}"/>
              </a:ext>
            </a:extLst>
          </p:cNvPr>
          <p:cNvSpPr/>
          <p:nvPr/>
        </p:nvSpPr>
        <p:spPr>
          <a:xfrm>
            <a:off x="4761386" y="3664236"/>
            <a:ext cx="2669224" cy="2747212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</p:spTree>
    <p:extLst>
      <p:ext uri="{BB962C8B-B14F-4D97-AF65-F5344CB8AC3E}">
        <p14:creationId xmlns:p14="http://schemas.microsoft.com/office/powerpoint/2010/main" val="291601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Network Security</a:t>
            </a:r>
          </a:p>
        </p:txBody>
      </p:sp>
      <p:pic>
        <p:nvPicPr>
          <p:cNvPr id="2058" name="Image 2057">
            <a:extLst>
              <a:ext uri="{FF2B5EF4-FFF2-40B4-BE49-F238E27FC236}">
                <a16:creationId xmlns:a16="http://schemas.microsoft.com/office/drawing/2014/main" id="{629DE267-5077-44DD-AB0B-07CA261A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44" y="2238897"/>
            <a:ext cx="6011060" cy="2795842"/>
          </a:xfrm>
          <a:prstGeom prst="rect">
            <a:avLst/>
          </a:prstGeom>
        </p:spPr>
      </p:pic>
      <p:sp>
        <p:nvSpPr>
          <p:cNvPr id="2059" name="ZoneTexte 2058">
            <a:extLst>
              <a:ext uri="{FF2B5EF4-FFF2-40B4-BE49-F238E27FC236}">
                <a16:creationId xmlns:a16="http://schemas.microsoft.com/office/drawing/2014/main" id="{DB917E76-3FA5-4B74-BE4D-02F68553B1D9}"/>
              </a:ext>
            </a:extLst>
          </p:cNvPr>
          <p:cNvSpPr txBox="1"/>
          <p:nvPr/>
        </p:nvSpPr>
        <p:spPr>
          <a:xfrm>
            <a:off x="3461944" y="182326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EB2EC28-347D-4BD3-8A8F-F0DCCDF3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28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63402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A5BC60-AF2A-48AC-BB1E-F0A6326F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0" y="2562620"/>
            <a:ext cx="6011060" cy="2795842"/>
          </a:xfrm>
          <a:prstGeom prst="rect">
            <a:avLst/>
          </a:prstGeom>
        </p:spPr>
      </p:pic>
      <p:sp>
        <p:nvSpPr>
          <p:cNvPr id="2056" name="ZoneTexte 2055">
            <a:extLst>
              <a:ext uri="{FF2B5EF4-FFF2-40B4-BE49-F238E27FC236}">
                <a16:creationId xmlns:a16="http://schemas.microsoft.com/office/drawing/2014/main" id="{25981494-A506-4FD7-B208-05DF3F38EB0D}"/>
              </a:ext>
            </a:extLst>
          </p:cNvPr>
          <p:cNvSpPr txBox="1"/>
          <p:nvPr/>
        </p:nvSpPr>
        <p:spPr>
          <a:xfrm>
            <a:off x="518180" y="214698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06B2B22-B51A-4C16-A93D-A8CEDEB6E0D7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6639594" y="3126060"/>
            <a:ext cx="1093909" cy="57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Parenthèse fermante 24">
            <a:extLst>
              <a:ext uri="{FF2B5EF4-FFF2-40B4-BE49-F238E27FC236}">
                <a16:creationId xmlns:a16="http://schemas.microsoft.com/office/drawing/2014/main" id="{5A9EFAB3-FCBD-46A9-AE6B-AF98C627D18C}"/>
              </a:ext>
            </a:extLst>
          </p:cNvPr>
          <p:cNvSpPr/>
          <p:nvPr/>
        </p:nvSpPr>
        <p:spPr>
          <a:xfrm>
            <a:off x="6541194" y="2904430"/>
            <a:ext cx="98400" cy="443260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51C5039-41E8-405A-8EB0-0243BFF8394C}"/>
              </a:ext>
            </a:extLst>
          </p:cNvPr>
          <p:cNvSpPr/>
          <p:nvPr/>
        </p:nvSpPr>
        <p:spPr>
          <a:xfrm>
            <a:off x="7733503" y="2581899"/>
            <a:ext cx="2979237" cy="109972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Déclaration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variables que nous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allons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utiliser :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	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Cartes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0 – 1 – 2 – 3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7F4461E-170D-475A-875B-3CC23E82559B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Network Security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67D756-FDC3-4AB4-8174-E9CCCB38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29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84353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100" y="401294"/>
            <a:ext cx="3479800" cy="61470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PRELIMINARIES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677069" y="2243237"/>
            <a:ext cx="1879600" cy="1879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  <a:cs typeface="Calibri" panose="020F0502020204030204" pitchFamily="34" charset="0"/>
              </a:rPr>
              <a:t>VM1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828000-9421-4603-9A5C-3480E7DAFECA}"/>
              </a:ext>
            </a:extLst>
          </p:cNvPr>
          <p:cNvSpPr txBox="1"/>
          <p:nvPr/>
        </p:nvSpPr>
        <p:spPr>
          <a:xfrm>
            <a:off x="414338" y="4245431"/>
            <a:ext cx="24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 - OPENBSD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50B1CB6-B43B-4D63-B0BE-2C0653A9E84F}"/>
              </a:ext>
            </a:extLst>
          </p:cNvPr>
          <p:cNvSpPr/>
          <p:nvPr/>
        </p:nvSpPr>
        <p:spPr>
          <a:xfrm>
            <a:off x="9626600" y="2243237"/>
            <a:ext cx="1879600" cy="1879600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  <a:cs typeface="Calibri" panose="020F0502020204030204" pitchFamily="34" charset="0"/>
              </a:rPr>
              <a:t>VM4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86266E9-608B-4386-8EEC-5B8164EA814D}"/>
              </a:ext>
            </a:extLst>
          </p:cNvPr>
          <p:cNvSpPr txBox="1"/>
          <p:nvPr/>
        </p:nvSpPr>
        <p:spPr>
          <a:xfrm>
            <a:off x="9363869" y="4245431"/>
            <a:ext cx="24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Admin - Debian 10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DB0A4A-2435-4A44-A9CB-931EAA2E9176}"/>
              </a:ext>
            </a:extLst>
          </p:cNvPr>
          <p:cNvSpPr txBox="1"/>
          <p:nvPr/>
        </p:nvSpPr>
        <p:spPr>
          <a:xfrm>
            <a:off x="9555710" y="4906893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1 - administration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FF0C665-7ADB-452D-A1CA-E3088D86EC1F}"/>
              </a:ext>
            </a:extLst>
          </p:cNvPr>
          <p:cNvSpPr/>
          <p:nvPr/>
        </p:nvSpPr>
        <p:spPr>
          <a:xfrm>
            <a:off x="6812207" y="2243237"/>
            <a:ext cx="1879600" cy="1879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  <a:cs typeface="Calibri" panose="020F0502020204030204" pitchFamily="34" charset="0"/>
              </a:rPr>
              <a:t>VM3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24E2CB1-356F-4900-B48F-D384F738771A}"/>
              </a:ext>
            </a:extLst>
          </p:cNvPr>
          <p:cNvSpPr txBox="1"/>
          <p:nvPr/>
        </p:nvSpPr>
        <p:spPr>
          <a:xfrm>
            <a:off x="6547829" y="4245431"/>
            <a:ext cx="240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 – Debian 10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D971C12-EF00-461F-B9E5-7EBB74C3DDBB}"/>
              </a:ext>
            </a:extLst>
          </p:cNvPr>
          <p:cNvSpPr txBox="1"/>
          <p:nvPr/>
        </p:nvSpPr>
        <p:spPr>
          <a:xfrm>
            <a:off x="6903058" y="4906893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3 - employee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4DBD8AE-7EEC-47BA-A400-12CF1EF4E8AE}"/>
              </a:ext>
            </a:extLst>
          </p:cNvPr>
          <p:cNvSpPr/>
          <p:nvPr/>
        </p:nvSpPr>
        <p:spPr>
          <a:xfrm>
            <a:off x="3743814" y="2243237"/>
            <a:ext cx="1879600" cy="18796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  <a:cs typeface="Calibri" panose="020F0502020204030204" pitchFamily="34" charset="0"/>
              </a:rPr>
              <a:t>VM2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0F9A4D-CC26-405C-96D9-B8802C26F1CB}"/>
              </a:ext>
            </a:extLst>
          </p:cNvPr>
          <p:cNvSpPr txBox="1"/>
          <p:nvPr/>
        </p:nvSpPr>
        <p:spPr>
          <a:xfrm>
            <a:off x="3227083" y="4245431"/>
            <a:ext cx="291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Web Server – FREEBSD12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A55DF46-7749-4189-B6A7-4B7732675CCF}"/>
              </a:ext>
            </a:extLst>
          </p:cNvPr>
          <p:cNvSpPr txBox="1"/>
          <p:nvPr/>
        </p:nvSpPr>
        <p:spPr>
          <a:xfrm>
            <a:off x="4036678" y="4906893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2 - server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èle 3D 16" descr="Robot avec gros radiocassette">
                <a:extLst>
                  <a:ext uri="{FF2B5EF4-FFF2-40B4-BE49-F238E27FC236}">
                    <a16:creationId xmlns:a16="http://schemas.microsoft.com/office/drawing/2014/main" id="{7934F080-9925-44F0-937B-9AE43AA08F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4797926"/>
                  </p:ext>
                </p:extLst>
              </p:nvPr>
            </p:nvGraphicFramePr>
            <p:xfrm>
              <a:off x="10706100" y="191580"/>
              <a:ext cx="908726" cy="20516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08726" cy="2051657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53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èle 3D 16" descr="Robot avec gros radiocassette">
                <a:extLst>
                  <a:ext uri="{FF2B5EF4-FFF2-40B4-BE49-F238E27FC236}">
                    <a16:creationId xmlns:a16="http://schemas.microsoft.com/office/drawing/2014/main" id="{7934F080-9925-44F0-937B-9AE43AA08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6100" y="191580"/>
                <a:ext cx="908726" cy="205165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2748D1-CFEE-4A0A-AC37-ED406F50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21D3A25B-F894-417B-A7C2-195070A93ABF}"/>
              </a:ext>
            </a:extLst>
          </p:cNvPr>
          <p:cNvCxnSpPr>
            <a:cxnSpLocks/>
            <a:endCxn id="28" idx="2"/>
          </p:cNvCxnSpPr>
          <p:nvPr/>
        </p:nvCxnSpPr>
        <p:spPr>
          <a:xfrm flipH="1">
            <a:off x="6648699" y="3802808"/>
            <a:ext cx="10848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8" name="Parenthèse fermante 27">
            <a:extLst>
              <a:ext uri="{FF2B5EF4-FFF2-40B4-BE49-F238E27FC236}">
                <a16:creationId xmlns:a16="http://schemas.microsoft.com/office/drawing/2014/main" id="{8AA4BE03-3736-46B1-BB86-7BAD4F50E002}"/>
              </a:ext>
            </a:extLst>
          </p:cNvPr>
          <p:cNvSpPr/>
          <p:nvPr/>
        </p:nvSpPr>
        <p:spPr>
          <a:xfrm>
            <a:off x="6550299" y="3482530"/>
            <a:ext cx="98400" cy="64055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A5BC60-AF2A-48AC-BB1E-F0A6326F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0" y="2562620"/>
            <a:ext cx="6011060" cy="2795842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40D49E0-2DC4-40B3-AF93-B9B4A29BC149}"/>
              </a:ext>
            </a:extLst>
          </p:cNvPr>
          <p:cNvSpPr/>
          <p:nvPr/>
        </p:nvSpPr>
        <p:spPr>
          <a:xfrm>
            <a:off x="7733503" y="3346466"/>
            <a:ext cx="2979237" cy="91268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Bloquage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</a:t>
            </a:r>
          </a:p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Ouverture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sur em0, em1 et em3</a:t>
            </a:r>
          </a:p>
        </p:txBody>
      </p:sp>
      <p:sp>
        <p:nvSpPr>
          <p:cNvPr id="2056" name="ZoneTexte 2055">
            <a:extLst>
              <a:ext uri="{FF2B5EF4-FFF2-40B4-BE49-F238E27FC236}">
                <a16:creationId xmlns:a16="http://schemas.microsoft.com/office/drawing/2014/main" id="{25981494-A506-4FD7-B208-05DF3F38EB0D}"/>
              </a:ext>
            </a:extLst>
          </p:cNvPr>
          <p:cNvSpPr txBox="1"/>
          <p:nvPr/>
        </p:nvSpPr>
        <p:spPr>
          <a:xfrm>
            <a:off x="518180" y="214698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4311D20-9C05-4587-A1B5-32DC5C74C59C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6639594" y="2636463"/>
            <a:ext cx="1093909" cy="489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8D2647B3-C36A-461B-9687-3B727C27454B}"/>
              </a:ext>
            </a:extLst>
          </p:cNvPr>
          <p:cNvSpPr/>
          <p:nvPr/>
        </p:nvSpPr>
        <p:spPr>
          <a:xfrm>
            <a:off x="6541194" y="2904430"/>
            <a:ext cx="98400" cy="44326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4601D07-4F38-42B6-B752-B330FD29D7F2}"/>
              </a:ext>
            </a:extLst>
          </p:cNvPr>
          <p:cNvSpPr/>
          <p:nvPr/>
        </p:nvSpPr>
        <p:spPr>
          <a:xfrm>
            <a:off x="7733503" y="2086599"/>
            <a:ext cx="2979237" cy="109972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Déclaration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variables que nous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allons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utiliser :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	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Cartes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0 – 1 – 2 – 3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A8090D-3B23-4AB0-A5F7-091CA781491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Network Security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9C39A3-93B2-4E46-A33D-B3514B9E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30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44766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A5BC60-AF2A-48AC-BB1E-F0A6326F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0" y="2562620"/>
            <a:ext cx="6011060" cy="2795842"/>
          </a:xfrm>
          <a:prstGeom prst="rect">
            <a:avLst/>
          </a:prstGeom>
        </p:spPr>
      </p:pic>
      <p:sp>
        <p:nvSpPr>
          <p:cNvPr id="19" name="Parenthèse fermante 18">
            <a:extLst>
              <a:ext uri="{FF2B5EF4-FFF2-40B4-BE49-F238E27FC236}">
                <a16:creationId xmlns:a16="http://schemas.microsoft.com/office/drawing/2014/main" id="{E3E28EE3-DDDF-4FCF-ABC4-7530B1D401CE}"/>
              </a:ext>
            </a:extLst>
          </p:cNvPr>
          <p:cNvSpPr/>
          <p:nvPr/>
        </p:nvSpPr>
        <p:spPr>
          <a:xfrm>
            <a:off x="6541194" y="4188764"/>
            <a:ext cx="98400" cy="23083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999BAF7-3293-4285-B226-48F334AEDB02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6639594" y="4304182"/>
            <a:ext cx="1076684" cy="371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52" name="Rectangle : coins arrondis 2051">
            <a:extLst>
              <a:ext uri="{FF2B5EF4-FFF2-40B4-BE49-F238E27FC236}">
                <a16:creationId xmlns:a16="http://schemas.microsoft.com/office/drawing/2014/main" id="{E7DC70E7-8681-4A80-8BCA-5FDD2544627F}"/>
              </a:ext>
            </a:extLst>
          </p:cNvPr>
          <p:cNvSpPr/>
          <p:nvPr/>
        </p:nvSpPr>
        <p:spPr>
          <a:xfrm>
            <a:off x="7716278" y="4218964"/>
            <a:ext cx="2979237" cy="91268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requêtes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venant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lan2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mais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pas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l’inverse</a:t>
            </a:r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sp>
        <p:nvSpPr>
          <p:cNvPr id="2056" name="ZoneTexte 2055">
            <a:extLst>
              <a:ext uri="{FF2B5EF4-FFF2-40B4-BE49-F238E27FC236}">
                <a16:creationId xmlns:a16="http://schemas.microsoft.com/office/drawing/2014/main" id="{25981494-A506-4FD7-B208-05DF3F38EB0D}"/>
              </a:ext>
            </a:extLst>
          </p:cNvPr>
          <p:cNvSpPr txBox="1"/>
          <p:nvPr/>
        </p:nvSpPr>
        <p:spPr>
          <a:xfrm>
            <a:off x="518180" y="214698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6F7AB02-8EC3-47FF-95D6-05DCC179C496}"/>
              </a:ext>
            </a:extLst>
          </p:cNvPr>
          <p:cNvCxnSpPr>
            <a:cxnSpLocks/>
            <a:endCxn id="33" idx="2"/>
          </p:cNvCxnSpPr>
          <p:nvPr/>
        </p:nvCxnSpPr>
        <p:spPr>
          <a:xfrm flipH="1">
            <a:off x="6639594" y="2106527"/>
            <a:ext cx="1076685" cy="1019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Parenthèse fermante 32">
            <a:extLst>
              <a:ext uri="{FF2B5EF4-FFF2-40B4-BE49-F238E27FC236}">
                <a16:creationId xmlns:a16="http://schemas.microsoft.com/office/drawing/2014/main" id="{72E7E44A-FB7B-42E6-91F9-D98EE4EA5EAE}"/>
              </a:ext>
            </a:extLst>
          </p:cNvPr>
          <p:cNvSpPr/>
          <p:nvPr/>
        </p:nvSpPr>
        <p:spPr>
          <a:xfrm>
            <a:off x="6541194" y="2904430"/>
            <a:ext cx="98400" cy="44326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7F7A8BF-E36D-444E-BF49-A8241EDE482B}"/>
              </a:ext>
            </a:extLst>
          </p:cNvPr>
          <p:cNvSpPr/>
          <p:nvPr/>
        </p:nvSpPr>
        <p:spPr>
          <a:xfrm>
            <a:off x="7716279" y="1556663"/>
            <a:ext cx="2979237" cy="109972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Déclaration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variables que nous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allons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utiliser :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	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Cartes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0 – 1 – 2 – 3 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6A50B2E-7CCA-4FE5-AB96-C68213C72037}"/>
              </a:ext>
            </a:extLst>
          </p:cNvPr>
          <p:cNvCxnSpPr>
            <a:cxnSpLocks/>
            <a:endCxn id="43" idx="2"/>
          </p:cNvCxnSpPr>
          <p:nvPr/>
        </p:nvCxnSpPr>
        <p:spPr>
          <a:xfrm flipH="1">
            <a:off x="6648699" y="3437677"/>
            <a:ext cx="1067579" cy="365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Parenthèse fermante 42">
            <a:extLst>
              <a:ext uri="{FF2B5EF4-FFF2-40B4-BE49-F238E27FC236}">
                <a16:creationId xmlns:a16="http://schemas.microsoft.com/office/drawing/2014/main" id="{2FC49FE4-0505-4E71-8F9F-4B4E048F044F}"/>
              </a:ext>
            </a:extLst>
          </p:cNvPr>
          <p:cNvSpPr/>
          <p:nvPr/>
        </p:nvSpPr>
        <p:spPr>
          <a:xfrm>
            <a:off x="6550299" y="3482530"/>
            <a:ext cx="98400" cy="64055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5593D2D4-BCA1-47BE-9985-5CE33004887C}"/>
              </a:ext>
            </a:extLst>
          </p:cNvPr>
          <p:cNvSpPr/>
          <p:nvPr/>
        </p:nvSpPr>
        <p:spPr>
          <a:xfrm>
            <a:off x="7716278" y="2981335"/>
            <a:ext cx="2979237" cy="91268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Bloquage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</a:t>
            </a:r>
          </a:p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Ouverture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sur em0, em1 et em3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3D11986-8B77-4D37-9F17-7D6F08A96CC7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Network Security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5F2679-B653-4388-8B1F-F5EB9EBB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31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37646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" name="Connecteur droit avec flèche 2047">
            <a:extLst>
              <a:ext uri="{FF2B5EF4-FFF2-40B4-BE49-F238E27FC236}">
                <a16:creationId xmlns:a16="http://schemas.microsoft.com/office/drawing/2014/main" id="{C612EB1C-24FD-4559-9A34-C56F1B5FFC7E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6648699" y="4906533"/>
            <a:ext cx="1058055" cy="176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9" name="Parenthèse fermante 28">
            <a:extLst>
              <a:ext uri="{FF2B5EF4-FFF2-40B4-BE49-F238E27FC236}">
                <a16:creationId xmlns:a16="http://schemas.microsoft.com/office/drawing/2014/main" id="{360E5FF2-5DF6-4786-8AF6-F466B33824B8}"/>
              </a:ext>
            </a:extLst>
          </p:cNvPr>
          <p:cNvSpPr/>
          <p:nvPr/>
        </p:nvSpPr>
        <p:spPr>
          <a:xfrm>
            <a:off x="6550299" y="4485416"/>
            <a:ext cx="98400" cy="842234"/>
          </a:xfrm>
          <a:prstGeom prst="rightBracke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A5BC60-AF2A-48AC-BB1E-F0A6326F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0" y="2562620"/>
            <a:ext cx="6011060" cy="2795842"/>
          </a:xfrm>
          <a:prstGeom prst="rect">
            <a:avLst/>
          </a:prstGeom>
        </p:spPr>
      </p:pic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5C8A3AB-8C8C-4A5B-8E11-8CA9F5CD387A}"/>
              </a:ext>
            </a:extLst>
          </p:cNvPr>
          <p:cNvSpPr/>
          <p:nvPr/>
        </p:nvSpPr>
        <p:spPr>
          <a:xfrm>
            <a:off x="7706754" y="4559888"/>
            <a:ext cx="2979237" cy="104619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HTTP et HTTPS</a:t>
            </a:r>
          </a:p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du lan1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lan2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serveur</a:t>
            </a:r>
            <a:endParaRPr lang="en-GB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pings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lan2</a:t>
            </a:r>
          </a:p>
        </p:txBody>
      </p:sp>
      <p:sp>
        <p:nvSpPr>
          <p:cNvPr id="2056" name="ZoneTexte 2055">
            <a:extLst>
              <a:ext uri="{FF2B5EF4-FFF2-40B4-BE49-F238E27FC236}">
                <a16:creationId xmlns:a16="http://schemas.microsoft.com/office/drawing/2014/main" id="{25981494-A506-4FD7-B208-05DF3F38EB0D}"/>
              </a:ext>
            </a:extLst>
          </p:cNvPr>
          <p:cNvSpPr txBox="1"/>
          <p:nvPr/>
        </p:nvSpPr>
        <p:spPr>
          <a:xfrm>
            <a:off x="518180" y="214698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sp>
        <p:nvSpPr>
          <p:cNvPr id="21" name="Parenthèse fermante 20">
            <a:extLst>
              <a:ext uri="{FF2B5EF4-FFF2-40B4-BE49-F238E27FC236}">
                <a16:creationId xmlns:a16="http://schemas.microsoft.com/office/drawing/2014/main" id="{CC2519A5-841A-4848-833B-7EE07E2BDF0A}"/>
              </a:ext>
            </a:extLst>
          </p:cNvPr>
          <p:cNvSpPr/>
          <p:nvPr/>
        </p:nvSpPr>
        <p:spPr>
          <a:xfrm>
            <a:off x="6541194" y="4188764"/>
            <a:ext cx="98400" cy="230836"/>
          </a:xfrm>
          <a:prstGeom prst="rightBracke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68D0A8F-FE1D-4534-8714-C91BF4969492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6639594" y="3963861"/>
            <a:ext cx="1067160" cy="340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E214157-DDB0-4253-B56C-973620A176EF}"/>
              </a:ext>
            </a:extLst>
          </p:cNvPr>
          <p:cNvSpPr/>
          <p:nvPr/>
        </p:nvSpPr>
        <p:spPr>
          <a:xfrm>
            <a:off x="7706754" y="3507519"/>
            <a:ext cx="2979237" cy="91268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toutes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requêtes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venant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lan2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mais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pas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l’inverse</a:t>
            </a:r>
            <a:endParaRPr lang="en-GB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AA87706-0BC4-4BFC-8F58-9476A6A5A26D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6639594" y="1765603"/>
            <a:ext cx="1067160" cy="1360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Parenthèse fermante 34">
            <a:extLst>
              <a:ext uri="{FF2B5EF4-FFF2-40B4-BE49-F238E27FC236}">
                <a16:creationId xmlns:a16="http://schemas.microsoft.com/office/drawing/2014/main" id="{6BFF38E5-EBB6-4FFB-8D6B-6CD125CD0649}"/>
              </a:ext>
            </a:extLst>
          </p:cNvPr>
          <p:cNvSpPr/>
          <p:nvPr/>
        </p:nvSpPr>
        <p:spPr>
          <a:xfrm>
            <a:off x="6541194" y="2904430"/>
            <a:ext cx="98400" cy="443260"/>
          </a:xfrm>
          <a:prstGeom prst="rightBracke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8B4E8B0D-C9BD-44B9-A5FA-DB0A4A403C4E}"/>
              </a:ext>
            </a:extLst>
          </p:cNvPr>
          <p:cNvSpPr/>
          <p:nvPr/>
        </p:nvSpPr>
        <p:spPr>
          <a:xfrm>
            <a:off x="7706754" y="1215739"/>
            <a:ext cx="2979237" cy="109972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Déclaration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variables que nous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allons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utiliser :</a:t>
            </a:r>
          </a:p>
          <a:p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	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Cartes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0 – 1 – 2 – 3 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9D2AF04-0610-4029-A16A-D8F3B957A11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>
            <a:off x="6648699" y="2911493"/>
            <a:ext cx="1058054" cy="891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Parenthèse fermante 39">
            <a:extLst>
              <a:ext uri="{FF2B5EF4-FFF2-40B4-BE49-F238E27FC236}">
                <a16:creationId xmlns:a16="http://schemas.microsoft.com/office/drawing/2014/main" id="{238E1ECB-AC90-4EA4-8EF5-9D4515C36A87}"/>
              </a:ext>
            </a:extLst>
          </p:cNvPr>
          <p:cNvSpPr/>
          <p:nvPr/>
        </p:nvSpPr>
        <p:spPr>
          <a:xfrm>
            <a:off x="6550299" y="3482530"/>
            <a:ext cx="98400" cy="640556"/>
          </a:xfrm>
          <a:prstGeom prst="rightBracke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7EFB8E6F-B3A9-424E-B434-EE8405BBABD1}"/>
              </a:ext>
            </a:extLst>
          </p:cNvPr>
          <p:cNvSpPr/>
          <p:nvPr/>
        </p:nvSpPr>
        <p:spPr>
          <a:xfrm>
            <a:off x="7706753" y="2455151"/>
            <a:ext cx="2979237" cy="91268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Bloquage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</a:t>
            </a:r>
          </a:p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Ouverture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sur em0, em1 et em3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536A8F-60C1-4B86-A16E-CEC47B4E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32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11240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E6E17-BA2E-4385-9F5F-9C20F065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88" y="642594"/>
            <a:ext cx="6677025" cy="1371600"/>
          </a:xfrm>
        </p:spPr>
        <p:txBody>
          <a:bodyPr/>
          <a:lstStyle/>
          <a:p>
            <a:r>
              <a:rPr lang="en-GB" dirty="0"/>
              <a:t>Thanks for your attention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Skateboard">
                <a:extLst>
                  <a:ext uri="{FF2B5EF4-FFF2-40B4-BE49-F238E27FC236}">
                    <a16:creationId xmlns:a16="http://schemas.microsoft.com/office/drawing/2014/main" id="{70FFFCEF-03DB-4FC3-9740-80560E4AE4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3641976"/>
                  </p:ext>
                </p:extLst>
              </p:nvPr>
            </p:nvGraphicFramePr>
            <p:xfrm>
              <a:off x="4470023" y="4481709"/>
              <a:ext cx="3251954" cy="13692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51954" cy="1369245"/>
                    </a:xfrm>
                    <a:prstGeom prst="rect">
                      <a:avLst/>
                    </a:prstGeom>
                  </am3d:spPr>
                  <am3d:camera>
                    <am3d:pos x="0" y="0" z="4980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999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66071" ay="2565395" az="10285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942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Skateboard">
                <a:extLst>
                  <a:ext uri="{FF2B5EF4-FFF2-40B4-BE49-F238E27FC236}">
                    <a16:creationId xmlns:a16="http://schemas.microsoft.com/office/drawing/2014/main" id="{70FFFCEF-03DB-4FC3-9740-80560E4AE4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0023" y="4481709"/>
                <a:ext cx="3251954" cy="1369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Ours">
                <a:extLst>
                  <a:ext uri="{FF2B5EF4-FFF2-40B4-BE49-F238E27FC236}">
                    <a16:creationId xmlns:a16="http://schemas.microsoft.com/office/drawing/2014/main" id="{4C977ADD-A976-44E3-B98E-E465EB5168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979822"/>
                  </p:ext>
                </p:extLst>
              </p:nvPr>
            </p:nvGraphicFramePr>
            <p:xfrm>
              <a:off x="4825419" y="2198281"/>
              <a:ext cx="2809320" cy="32092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09320" cy="3209291"/>
                    </a:xfrm>
                    <a:prstGeom prst="rect">
                      <a:avLst/>
                    </a:prstGeom>
                  </am3d:spPr>
                  <am3d:camera>
                    <am3d:pos x="0" y="0" z="594128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8498" d="1000000"/>
                    <am3d:preTrans dx="148282" dy="-11950221" dz="-7341148"/>
                    <am3d:scale>
                      <am3d:sx n="1000000" d="1000000"/>
                      <am3d:sy n="1000000" d="1000000"/>
                      <am3d:sz n="1000000" d="1000000"/>
                    </am3d:scale>
                    <am3d:rot ax="191818" ay="2025066" az="1066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Ours">
                <a:extLst>
                  <a:ext uri="{FF2B5EF4-FFF2-40B4-BE49-F238E27FC236}">
                    <a16:creationId xmlns:a16="http://schemas.microsoft.com/office/drawing/2014/main" id="{4C977ADD-A976-44E3-B98E-E465EB516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5419" y="2198281"/>
                <a:ext cx="2809320" cy="320929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098A3EE-7BFB-4243-A232-E00B77FD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mph" presetSubtype="5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DA1522-E795-4A8B-8C5F-4D6971631EEA}"/>
              </a:ext>
            </a:extLst>
          </p:cNvPr>
          <p:cNvSpPr txBox="1"/>
          <p:nvPr/>
        </p:nvSpPr>
        <p:spPr>
          <a:xfrm>
            <a:off x="4184650" y="492780"/>
            <a:ext cx="456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2">
                    <a:lumMod val="25000"/>
                  </a:schemeClr>
                </a:solidFill>
                <a:latin typeface="HelveticaNeueLT Std Lt" panose="020B0403020202020204" pitchFamily="34" charset="0"/>
              </a:rPr>
              <a:t>DHCP - OPENBSD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EF1AFC-34A1-4C57-9AEF-A50C3FC153C5}"/>
              </a:ext>
            </a:extLst>
          </p:cNvPr>
          <p:cNvSpPr txBox="1"/>
          <p:nvPr/>
        </p:nvSpPr>
        <p:spPr>
          <a:xfrm>
            <a:off x="3892090" y="954445"/>
            <a:ext cx="451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each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interface in VirtualBox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199960-C88D-437D-BC84-08F57184C75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21"/>
          <a:stretch/>
        </p:blipFill>
        <p:spPr bwMode="auto">
          <a:xfrm>
            <a:off x="4184658" y="1667788"/>
            <a:ext cx="4594296" cy="99420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A2FE54F-A376-420B-BE52-0B3766C785C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71"/>
          <a:stretch/>
        </p:blipFill>
        <p:spPr bwMode="auto">
          <a:xfrm>
            <a:off x="4184657" y="2859436"/>
            <a:ext cx="4594295" cy="95905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8FBF273-2A84-4A82-BD9E-E60691A8D13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71"/>
          <a:stretch/>
        </p:blipFill>
        <p:spPr bwMode="auto">
          <a:xfrm>
            <a:off x="4184654" y="4015931"/>
            <a:ext cx="4594295" cy="95905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7FC09A-E340-4EC9-A33C-B260EFE96865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71"/>
          <a:stretch/>
        </p:blipFill>
        <p:spPr bwMode="auto">
          <a:xfrm>
            <a:off x="4170326" y="5172425"/>
            <a:ext cx="4594295" cy="95905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Robot avec gros radiocassette">
                <a:extLst>
                  <a:ext uri="{FF2B5EF4-FFF2-40B4-BE49-F238E27FC236}">
                    <a16:creationId xmlns:a16="http://schemas.microsoft.com/office/drawing/2014/main" id="{B4575131-06B9-4DE7-A81F-C7FF2EE743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2669139"/>
                  </p:ext>
                </p:extLst>
              </p:nvPr>
            </p:nvGraphicFramePr>
            <p:xfrm>
              <a:off x="10465209" y="410055"/>
              <a:ext cx="1215414" cy="274407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15414" cy="2744076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621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Robot avec gros radiocassette">
                <a:extLst>
                  <a:ext uri="{FF2B5EF4-FFF2-40B4-BE49-F238E27FC236}">
                    <a16:creationId xmlns:a16="http://schemas.microsoft.com/office/drawing/2014/main" id="{B4575131-06B9-4DE7-A81F-C7FF2EE743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65209" y="410055"/>
                <a:ext cx="1215414" cy="27440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BA48A22-D7BD-49FC-AED7-92C41E85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2096654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EF1AFC-34A1-4C57-9AEF-A50C3FC153C5}"/>
              </a:ext>
            </a:extLst>
          </p:cNvPr>
          <p:cNvSpPr txBox="1"/>
          <p:nvPr/>
        </p:nvSpPr>
        <p:spPr>
          <a:xfrm>
            <a:off x="4223109" y="851042"/>
            <a:ext cx="396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interface in VirtualBox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C2D0EFD-9C8F-4C69-828C-51EC6702399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5"/>
          <a:stretch/>
        </p:blipFill>
        <p:spPr bwMode="auto">
          <a:xfrm>
            <a:off x="2326167" y="2636982"/>
            <a:ext cx="7539666" cy="15840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5D0F89E-FD02-46B2-9420-AAE04F67A2DF}"/>
              </a:ext>
            </a:extLst>
          </p:cNvPr>
          <p:cNvSpPr txBox="1"/>
          <p:nvPr/>
        </p:nvSpPr>
        <p:spPr>
          <a:xfrm>
            <a:off x="4760431" y="401894"/>
            <a:ext cx="3414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Web Server – FREEBSD12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9E4D7E5-559A-4DE6-AC5D-D95DBF442DAE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Robot avec gros radiocassette">
                <a:extLst>
                  <a:ext uri="{FF2B5EF4-FFF2-40B4-BE49-F238E27FC236}">
                    <a16:creationId xmlns:a16="http://schemas.microsoft.com/office/drawing/2014/main" id="{6071D1B9-9F92-41BB-8ED0-83567ACCED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966574"/>
                  </p:ext>
                </p:extLst>
              </p:nvPr>
            </p:nvGraphicFramePr>
            <p:xfrm>
              <a:off x="10465209" y="410055"/>
              <a:ext cx="1215414" cy="2744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15414" cy="2744076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21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Robot avec gros radiocassette">
                <a:extLst>
                  <a:ext uri="{FF2B5EF4-FFF2-40B4-BE49-F238E27FC236}">
                    <a16:creationId xmlns:a16="http://schemas.microsoft.com/office/drawing/2014/main" id="{6071D1B9-9F92-41BB-8ED0-83567ACCED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5209" y="410055"/>
                <a:ext cx="1215414" cy="274407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837A86-DF0E-4763-B524-6BDAE412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35708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1885" y="6055256"/>
            <a:ext cx="738000" cy="7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410299" y="404645"/>
            <a:ext cx="1638000" cy="1638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VM3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EF1AFC-34A1-4C57-9AEF-A50C3FC153C5}"/>
              </a:ext>
            </a:extLst>
          </p:cNvPr>
          <p:cNvSpPr txBox="1"/>
          <p:nvPr/>
        </p:nvSpPr>
        <p:spPr>
          <a:xfrm>
            <a:off x="4223110" y="954445"/>
            <a:ext cx="396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interface in VirtualBox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26BA1D4-01DF-4001-88F9-4192A436C9D2}"/>
              </a:ext>
            </a:extLst>
          </p:cNvPr>
          <p:cNvSpPr/>
          <p:nvPr/>
        </p:nvSpPr>
        <p:spPr>
          <a:xfrm>
            <a:off x="8717307" y="6070600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D82C37-B08B-4919-8B13-DDD7488245E3}"/>
              </a:ext>
            </a:extLst>
          </p:cNvPr>
          <p:cNvSpPr txBox="1"/>
          <p:nvPr/>
        </p:nvSpPr>
        <p:spPr>
          <a:xfrm>
            <a:off x="4991787" y="404645"/>
            <a:ext cx="295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 – Debian 10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FB75327-5A6E-43F8-A984-3637639EB551}"/>
              </a:ext>
            </a:extLst>
          </p:cNvPr>
          <p:cNvPicPr/>
          <p:nvPr/>
        </p:nvPicPr>
        <p:blipFill rotWithShape="1">
          <a:blip r:embed="rId3"/>
          <a:srcRect b="15613"/>
          <a:stretch/>
        </p:blipFill>
        <p:spPr bwMode="auto">
          <a:xfrm>
            <a:off x="2326800" y="2629800"/>
            <a:ext cx="7538400" cy="15984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 descr="Robot avec gros radiocassette">
                <a:extLst>
                  <a:ext uri="{FF2B5EF4-FFF2-40B4-BE49-F238E27FC236}">
                    <a16:creationId xmlns:a16="http://schemas.microsoft.com/office/drawing/2014/main" id="{C777517C-0F27-40C9-ABD2-93D3F35C81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966574"/>
                  </p:ext>
                </p:extLst>
              </p:nvPr>
            </p:nvGraphicFramePr>
            <p:xfrm>
              <a:off x="10465209" y="410055"/>
              <a:ext cx="1215414" cy="2744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15414" cy="2744076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21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 descr="Robot avec gros radiocassette">
                <a:extLst>
                  <a:ext uri="{FF2B5EF4-FFF2-40B4-BE49-F238E27FC236}">
                    <a16:creationId xmlns:a16="http://schemas.microsoft.com/office/drawing/2014/main" id="{C777517C-0F27-40C9-ABD2-93D3F35C8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5209" y="410055"/>
                <a:ext cx="1215414" cy="27440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457C8FA-615D-4A4B-8C62-9E6DA70B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1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16417" y="6047112"/>
            <a:ext cx="738000" cy="7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403284" y="409446"/>
            <a:ext cx="1637999" cy="1637999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EF1AFC-34A1-4C57-9AEF-A50C3FC153C5}"/>
              </a:ext>
            </a:extLst>
          </p:cNvPr>
          <p:cNvSpPr txBox="1"/>
          <p:nvPr/>
        </p:nvSpPr>
        <p:spPr>
          <a:xfrm>
            <a:off x="4223110" y="954445"/>
            <a:ext cx="396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interface in VirtualBox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26BA1D4-01DF-4001-88F9-4192A436C9D2}"/>
              </a:ext>
            </a:extLst>
          </p:cNvPr>
          <p:cNvSpPr/>
          <p:nvPr/>
        </p:nvSpPr>
        <p:spPr>
          <a:xfrm>
            <a:off x="8711839" y="60624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D82C37-B08B-4919-8B13-DDD7488245E3}"/>
              </a:ext>
            </a:extLst>
          </p:cNvPr>
          <p:cNvSpPr txBox="1"/>
          <p:nvPr/>
        </p:nvSpPr>
        <p:spPr>
          <a:xfrm>
            <a:off x="4991787" y="404645"/>
            <a:ext cx="295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 – Debian 10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661EE8-7220-48BC-B046-4A386A1C5867}"/>
              </a:ext>
            </a:extLst>
          </p:cNvPr>
          <p:cNvPicPr/>
          <p:nvPr/>
        </p:nvPicPr>
        <p:blipFill rotWithShape="1">
          <a:blip r:embed="rId3"/>
          <a:srcRect b="29726"/>
          <a:stretch/>
        </p:blipFill>
        <p:spPr bwMode="auto">
          <a:xfrm>
            <a:off x="2326801" y="2623456"/>
            <a:ext cx="7508712" cy="160474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 descr="Robot avec gros radiocassette">
                <a:extLst>
                  <a:ext uri="{FF2B5EF4-FFF2-40B4-BE49-F238E27FC236}">
                    <a16:creationId xmlns:a16="http://schemas.microsoft.com/office/drawing/2014/main" id="{EE5BD273-D006-4A5E-B26E-2499F11A7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966574"/>
                  </p:ext>
                </p:extLst>
              </p:nvPr>
            </p:nvGraphicFramePr>
            <p:xfrm>
              <a:off x="10465209" y="410055"/>
              <a:ext cx="1215414" cy="2744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15414" cy="2744076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21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Robot avec gros radiocassette">
                <a:extLst>
                  <a:ext uri="{FF2B5EF4-FFF2-40B4-BE49-F238E27FC236}">
                    <a16:creationId xmlns:a16="http://schemas.microsoft.com/office/drawing/2014/main" id="{EE5BD273-D006-4A5E-B26E-2499F11A7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5209" y="410055"/>
                <a:ext cx="1215414" cy="274407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8E7C50-EF14-4B8A-B4CD-92B73474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8DEE80B-33D9-4D9D-A184-5FD0978D98B0}"/>
              </a:ext>
            </a:extLst>
          </p:cNvPr>
          <p:cNvSpPr/>
          <p:nvPr/>
        </p:nvSpPr>
        <p:spPr>
          <a:xfrm>
            <a:off x="10335395" y="6055256"/>
            <a:ext cx="738000" cy="738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21710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4923366" y="4878082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5734672" y="4878082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6545978" y="4878082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56BABBA1-A3F5-4B0B-AA6D-C2C2732B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331" y="634962"/>
            <a:ext cx="5695338" cy="155970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" sz="5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D3FABE8-F80F-49FF-9165-25E25B446E33}"/>
              </a:ext>
            </a:extLst>
          </p:cNvPr>
          <p:cNvSpPr/>
          <p:nvPr/>
        </p:nvSpPr>
        <p:spPr>
          <a:xfrm>
            <a:off x="5378990" y="2452180"/>
            <a:ext cx="1434020" cy="143402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01C98E2-7E78-461B-8136-C64C03C83F54}"/>
              </a:ext>
            </a:extLst>
          </p:cNvPr>
          <p:cNvCxnSpPr>
            <a:cxnSpLocks/>
            <a:stCxn id="2" idx="4"/>
            <a:endCxn id="6" idx="0"/>
          </p:cNvCxnSpPr>
          <p:nvPr/>
        </p:nvCxnSpPr>
        <p:spPr>
          <a:xfrm>
            <a:off x="6096000" y="3886200"/>
            <a:ext cx="0" cy="99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D5008FB-4F0A-4FEF-B68C-108B9A1F13B7}"/>
              </a:ext>
            </a:extLst>
          </p:cNvPr>
          <p:cNvCxnSpPr>
            <a:cxnSpLocks/>
            <a:stCxn id="2" idx="4"/>
            <a:endCxn id="7" idx="0"/>
          </p:cNvCxnSpPr>
          <p:nvPr/>
        </p:nvCxnSpPr>
        <p:spPr>
          <a:xfrm>
            <a:off x="6096000" y="3886200"/>
            <a:ext cx="811306" cy="99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1231085-A519-43C9-B684-783DABC38578}"/>
              </a:ext>
            </a:extLst>
          </p:cNvPr>
          <p:cNvCxnSpPr>
            <a:cxnSpLocks/>
            <a:stCxn id="2" idx="4"/>
            <a:endCxn id="5" idx="0"/>
          </p:cNvCxnSpPr>
          <p:nvPr/>
        </p:nvCxnSpPr>
        <p:spPr>
          <a:xfrm flipH="1">
            <a:off x="5284694" y="3886200"/>
            <a:ext cx="811306" cy="99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Robot en forme de gorille">
                <a:extLst>
                  <a:ext uri="{FF2B5EF4-FFF2-40B4-BE49-F238E27FC236}">
                    <a16:creationId xmlns:a16="http://schemas.microsoft.com/office/drawing/2014/main" id="{7E0C6500-0089-40EA-AD60-9CB2AB617B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881027"/>
                  </p:ext>
                </p:extLst>
              </p:nvPr>
            </p:nvGraphicFramePr>
            <p:xfrm>
              <a:off x="9201531" y="355533"/>
              <a:ext cx="2733803" cy="15597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33803" cy="1559707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74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Robot en forme de gorille">
                <a:extLst>
                  <a:ext uri="{FF2B5EF4-FFF2-40B4-BE49-F238E27FC236}">
                    <a16:creationId xmlns:a16="http://schemas.microsoft.com/office/drawing/2014/main" id="{7E0C6500-0089-40EA-AD60-9CB2AB617B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1531" y="355533"/>
                <a:ext cx="2733803" cy="155970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EE8E713-5E20-4430-AF65-9C17110A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5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</a:t>
            </a: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different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interface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81317F-6E45-49BA-BDFC-293CAE9916CF}"/>
              </a:ext>
            </a:extLst>
          </p:cNvPr>
          <p:cNvGrpSpPr/>
          <p:nvPr/>
        </p:nvGrpSpPr>
        <p:grpSpPr>
          <a:xfrm>
            <a:off x="2985133" y="1893914"/>
            <a:ext cx="6221735" cy="3070173"/>
            <a:chOff x="3605948" y="1651818"/>
            <a:chExt cx="6221735" cy="307017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54ADF7C-174D-40C7-9D25-EA832A5E2435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950"/>
            <a:stretch/>
          </p:blipFill>
          <p:spPr bwMode="auto">
            <a:xfrm>
              <a:off x="3605949" y="2090538"/>
              <a:ext cx="6221734" cy="31472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4C0D7F6-B078-4AAA-85F7-222C50D3C3F0}"/>
                </a:ext>
              </a:extLst>
            </p:cNvPr>
            <p:cNvSpPr txBox="1"/>
            <p:nvPr/>
          </p:nvSpPr>
          <p:spPr>
            <a:xfrm>
              <a:off x="3605949" y="1651818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Bridge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F38FC08-1BDC-4861-92C5-8485A210682B}"/>
                </a:ext>
              </a:extLst>
            </p:cNvPr>
            <p:cNvSpPr txBox="1"/>
            <p:nvPr/>
          </p:nvSpPr>
          <p:spPr>
            <a:xfrm>
              <a:off x="3605948" y="2474650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Lan 1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1A575B7-6106-4152-96B6-A9CA92CDE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948" y="2913369"/>
              <a:ext cx="6221734" cy="246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E5C389F-1648-48F6-9317-BBBE11B70D02}"/>
                </a:ext>
              </a:extLst>
            </p:cNvPr>
            <p:cNvSpPr txBox="1"/>
            <p:nvPr/>
          </p:nvSpPr>
          <p:spPr>
            <a:xfrm>
              <a:off x="3605948" y="3229480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Lan 2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CEC75FC-E706-4C7C-8406-E900E0CDE1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r="-1"/>
            <a:stretch/>
          </p:blipFill>
          <p:spPr bwMode="auto">
            <a:xfrm>
              <a:off x="3605949" y="3667353"/>
              <a:ext cx="6221734" cy="262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D3288FF-B3C0-47EB-B865-1C0B1E0150E0}"/>
                </a:ext>
              </a:extLst>
            </p:cNvPr>
            <p:cNvSpPr txBox="1"/>
            <p:nvPr/>
          </p:nvSpPr>
          <p:spPr>
            <a:xfrm>
              <a:off x="3605948" y="3999723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Lan 3</a:t>
              </a:r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BBAFCDB-7855-49E9-AF0A-35B939EED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"/>
            <a:stretch/>
          </p:blipFill>
          <p:spPr bwMode="auto">
            <a:xfrm>
              <a:off x="3605948" y="4442966"/>
              <a:ext cx="6221734" cy="279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Robot en forme de gorille">
                <a:extLst>
                  <a:ext uri="{FF2B5EF4-FFF2-40B4-BE49-F238E27FC236}">
                    <a16:creationId xmlns:a16="http://schemas.microsoft.com/office/drawing/2014/main" id="{9B856D72-14BE-4FE9-A643-299A9B382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006303"/>
                  </p:ext>
                </p:extLst>
              </p:nvPr>
            </p:nvGraphicFramePr>
            <p:xfrm>
              <a:off x="9201531" y="355533"/>
              <a:ext cx="2733802" cy="15597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33802" cy="1559706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274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Robot en forme de gorille">
                <a:extLst>
                  <a:ext uri="{FF2B5EF4-FFF2-40B4-BE49-F238E27FC236}">
                    <a16:creationId xmlns:a16="http://schemas.microsoft.com/office/drawing/2014/main" id="{9B856D72-14BE-4FE9-A643-299A9B382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01531" y="355533"/>
                <a:ext cx="2733802" cy="155970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4E0D368-3EEE-4048-8CDB-E137A77C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23900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64_TF78438558" id="{D9EAB963-68A7-41B0-84AC-6DCEBA0B29E9}" vid="{8501B65A-0E3C-4167-83F9-AC76A6F729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{A72B5619-CA23-4420-9504-C8FCC6E3AB5D}tf78438558_win32</Template>
  <TotalTime>1067</TotalTime>
  <Words>780</Words>
  <Application>Microsoft Office PowerPoint</Application>
  <PresentationFormat>Grand écran</PresentationFormat>
  <Paragraphs>293</Paragraphs>
  <Slides>33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Calibri</vt:lpstr>
      <vt:lpstr>Century Gothic</vt:lpstr>
      <vt:lpstr>Garamond</vt:lpstr>
      <vt:lpstr>HelveticaNeueLT Std Lt</vt:lpstr>
      <vt:lpstr>SavonVTI</vt:lpstr>
      <vt:lpstr>You shall not pass</vt:lpstr>
      <vt:lpstr>Network Scheme</vt:lpstr>
      <vt:lpstr>PRELIMINARIES</vt:lpstr>
      <vt:lpstr>Présentation PowerPoint</vt:lpstr>
      <vt:lpstr>Présentation PowerPoint</vt:lpstr>
      <vt:lpstr>Présentation PowerPoint</vt:lpstr>
      <vt:lpstr>Présentation PowerPoint</vt:lpstr>
      <vt:lpstr>DHCP Configuration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Installation and Configuration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Configuration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Packet Filtering Configuration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shall not pass</dc:title>
  <dc:creator>Jim Mtl</dc:creator>
  <cp:lastModifiedBy>john batagne</cp:lastModifiedBy>
  <cp:revision>49</cp:revision>
  <dcterms:created xsi:type="dcterms:W3CDTF">2020-11-12T09:05:05Z</dcterms:created>
  <dcterms:modified xsi:type="dcterms:W3CDTF">2020-11-18T22:25:45Z</dcterms:modified>
</cp:coreProperties>
</file>